
<file path=[Content_Types].xml><?xml version="1.0" encoding="utf-8"?>
<Types xmlns="http://schemas.openxmlformats.org/package/2006/content-types">
  <Default ContentType="application/x-fontdata" Extension="fntdata"/>
  <Default ContentType="image/jpeg" Extension="jpeg"/>
  <Default ContentType="video/mp4" Extension="mp4"/>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44"/>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Lst>
  <p:sldSz cx="18288000" cy="10287000"/>
  <p:notesSz cx="6858000" cy="9144000"/>
  <p:embeddedFontLst>
    <p:embeddedFont>
      <p:font typeface="Norwester" charset="1" panose="00000506000000000000"/>
      <p:regular r:id="rId39"/>
    </p:embeddedFont>
    <p:embeddedFont>
      <p:font typeface="DejaVu Serif Bold" charset="1" panose="02060803050605020204"/>
      <p:regular r:id="rId40"/>
    </p:embeddedFont>
    <p:embeddedFont>
      <p:font typeface="DejaVu Serif" charset="1" panose="02060603050605020204"/>
      <p:regular r:id="rId41"/>
    </p:embeddedFont>
    <p:embeddedFont>
      <p:font typeface="Horizon" charset="1" panose="02000500000000000000"/>
      <p:regular r:id="rId42"/>
    </p:embeddedFont>
    <p:embeddedFont>
      <p:font typeface="Big Shoulders Display Bold" charset="1" panose="00000000000000000000"/>
      <p:regular r:id="rId43"/>
    </p:embeddedFont>
    <p:embeddedFont>
      <p:font typeface="Open Sans Bold" charset="1" panose="020B0806030504020204"/>
      <p:regular r:id="rId49"/>
    </p:embeddedFont>
    <p:embeddedFont>
      <p:font typeface="Open Sans" charset="1" panose="020B0606030504020204"/>
      <p:regular r:id="rId5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notesMasters/notesMaster1.xml" Type="http://schemas.openxmlformats.org/officeDocument/2006/relationships/notesMaster"/><Relationship Id="rId45" Target="theme/theme2.xml" Type="http://schemas.openxmlformats.org/officeDocument/2006/relationships/theme"/><Relationship Id="rId46" Target="notesSlides/notesSlide1.xml" Type="http://schemas.openxmlformats.org/officeDocument/2006/relationships/notesSlide"/><Relationship Id="rId47" Target="notesSlides/notesSlide2.xml" Type="http://schemas.openxmlformats.org/officeDocument/2006/relationships/notesSlide"/><Relationship Id="rId48" Target="notesSlides/notesSlide3.xml" Type="http://schemas.openxmlformats.org/officeDocument/2006/relationships/notesSlide"/><Relationship Id="rId49" Target="fonts/font49.fntdata" Type="http://schemas.openxmlformats.org/officeDocument/2006/relationships/font"/><Relationship Id="rId5" Target="tableStyles.xml" Type="http://schemas.openxmlformats.org/officeDocument/2006/relationships/tableStyles"/><Relationship Id="rId50" Target="fonts/font50.fntdata" Type="http://schemas.openxmlformats.org/officeDocument/2006/relationships/font"/><Relationship Id="rId51" Target="notesSlides/notesSlide4.xml" Type="http://schemas.openxmlformats.org/officeDocument/2006/relationships/notesSlide"/><Relationship Id="rId52" Target="notesSlides/notesSlide5.xml" Type="http://schemas.openxmlformats.org/officeDocument/2006/relationships/notesSlide"/><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6.xml" Type="http://schemas.openxmlformats.org/officeDocument/2006/relationships/slide"/></Relationships>
</file>

<file path=ppt/notesSlides/_rels/notesSlide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2.xml" Type="http://schemas.openxmlformats.org/officeDocument/2006/relationships/slide"/></Relationships>
</file>

<file path=ppt/notesSlides/_rels/notesSlide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1.xml" Type="http://schemas.openxmlformats.org/officeDocument/2006/relationships/slide"/></Relationships>
</file>

<file path=ppt/notesSlides/_rels/notesSlide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3.xml" Type="http://schemas.openxmlformats.org/officeDocument/2006/relationships/slide"/></Relationships>
</file>

<file path=ppt/notesSlides/_rels/notesSlide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9.xml" Type="http://schemas.openxmlformats.org/officeDocument/2006/relationships/slide"/></Relationships>
</file>

<file path=ppt/notesSlides/notesSlide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At the beginning of the season, we brainstormed issues and possible solutions. This is our mid map.</a:t>
            </a:r>
          </a:p>
          <a:p>
            <a:r>
              <a:rPr lang="en-US"/>
              <a:t>We wanted to make a working protoype using coding, CAD and 3D printing.</a:t>
            </a:r>
          </a:p>
          <a:p>
            <a:r>
              <a:rPr lang="en-US"/>
              <a:t>Here's the problem that we found.</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Originally, we chose Titanium or Aluminium, because they were strong and corrosion resistant but expensive.</a:t>
            </a:r>
          </a:p>
          <a:p>
            <a:r>
              <a:rPr lang="en-US"/>
              <a:t>Experts said it was better to use  plastic.</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3.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By using our newly made claw, we recorded the amount of attempts needed to catch our test objects with the grams of force we decided was optimal for the different objects.</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4.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Our project would impact a wide range of different people. Though mainly designed for archaeologists, our ROV manipulator arm could impact other professions: science, mining, infrastructure and repair work. It would help all of these professions by making work easier, providing more freedom and sensory input, as well as making object collection easier. The grippers would also help grip screws, bolts and other mechanical objects.</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5.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png" Type="http://schemas.openxmlformats.org/officeDocument/2006/relationships/image"/><Relationship Id="rId12" Target="../media/image11.png" Type="http://schemas.openxmlformats.org/officeDocument/2006/relationships/image"/><Relationship Id="rId13" Target="../media/image12.png" Type="http://schemas.openxmlformats.org/officeDocument/2006/relationships/image"/><Relationship Id="rId14" Target="../media/image13.svg" Type="http://schemas.openxmlformats.org/officeDocument/2006/relationships/image"/><Relationship Id="rId15" Target="../media/image14.png" Type="http://schemas.openxmlformats.org/officeDocument/2006/relationships/image"/><Relationship Id="rId16" Target="../media/image15.png" Type="http://schemas.openxmlformats.org/officeDocument/2006/relationships/image"/><Relationship Id="rId17" Target="../media/image16.png" Type="http://schemas.openxmlformats.org/officeDocument/2006/relationships/image"/><Relationship Id="rId18" Target="../media/image17.svg" Type="http://schemas.openxmlformats.org/officeDocument/2006/relationships/image"/><Relationship Id="rId19" Target="../media/image18.png" Type="http://schemas.openxmlformats.org/officeDocument/2006/relationships/image"/><Relationship Id="rId2" Target="../media/image1.png" Type="http://schemas.openxmlformats.org/officeDocument/2006/relationships/image"/><Relationship Id="rId20" Target="../media/image19.svg" Type="http://schemas.openxmlformats.org/officeDocument/2006/relationships/image"/><Relationship Id="rId21" Target="../media/image20.png" Type="http://schemas.openxmlformats.org/officeDocument/2006/relationships/image"/><Relationship Id="rId22" Target="../media/image21.svg" Type="http://schemas.openxmlformats.org/officeDocument/2006/relationships/image"/><Relationship Id="rId23" Target="../media/image22.png" Type="http://schemas.openxmlformats.org/officeDocument/2006/relationships/image"/><Relationship Id="rId24" Target="../media/image23.svg" Type="http://schemas.openxmlformats.org/officeDocument/2006/relationships/image"/><Relationship Id="rId25" Target="../media/image24.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2.png" Type="http://schemas.openxmlformats.org/officeDocument/2006/relationships/image"/><Relationship Id="rId5" Target="../media/image13.svg" Type="http://schemas.openxmlformats.org/officeDocument/2006/relationships/image"/><Relationship Id="rId6" Target="../media/image16.png" Type="http://schemas.openxmlformats.org/officeDocument/2006/relationships/image"/><Relationship Id="rId7" Target="../media/image17.svg" Type="http://schemas.openxmlformats.org/officeDocument/2006/relationships/image"/><Relationship Id="rId8" Target="../media/image2.png" Type="http://schemas.openxmlformats.org/officeDocument/2006/relationships/image"/><Relationship Id="rId9" Target="../media/image7.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2.png" Type="http://schemas.openxmlformats.org/officeDocument/2006/relationships/image"/><Relationship Id="rId5" Target="../media/image13.svg" Type="http://schemas.openxmlformats.org/officeDocument/2006/relationships/image"/><Relationship Id="rId6" Target="../media/image16.png" Type="http://schemas.openxmlformats.org/officeDocument/2006/relationships/image"/><Relationship Id="rId7" Target="../media/image17.svg" Type="http://schemas.openxmlformats.org/officeDocument/2006/relationships/image"/><Relationship Id="rId8" Target="../media/image2.png" Type="http://schemas.openxmlformats.org/officeDocument/2006/relationships/image"/><Relationship Id="rId9" Target="../media/image15.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8.png" Type="http://schemas.openxmlformats.org/officeDocument/2006/relationships/image"/><Relationship Id="rId2" Target="../notesSlides/notesSlide2.xml" Type="http://schemas.openxmlformats.org/officeDocument/2006/relationships/notesSlide"/><Relationship Id="rId3" Target="../media/image3.png" Type="http://schemas.openxmlformats.org/officeDocument/2006/relationships/image"/><Relationship Id="rId4" Target="../media/image4.svg" Type="http://schemas.openxmlformats.org/officeDocument/2006/relationships/image"/><Relationship Id="rId5" Target="../media/image12.png" Type="http://schemas.openxmlformats.org/officeDocument/2006/relationships/image"/><Relationship Id="rId6" Target="../media/image13.svg" Type="http://schemas.openxmlformats.org/officeDocument/2006/relationships/image"/><Relationship Id="rId7" Target="../media/image16.png" Type="http://schemas.openxmlformats.org/officeDocument/2006/relationships/image"/><Relationship Id="rId8" Target="../media/image17.svg" Type="http://schemas.openxmlformats.org/officeDocument/2006/relationships/image"/><Relationship Id="rId9" Target="../media/image2.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2.png" Type="http://schemas.openxmlformats.org/officeDocument/2006/relationships/image"/><Relationship Id="rId5" Target="../media/image13.svg" Type="http://schemas.openxmlformats.org/officeDocument/2006/relationships/image"/><Relationship Id="rId6" Target="../media/image16.png" Type="http://schemas.openxmlformats.org/officeDocument/2006/relationships/image"/><Relationship Id="rId7" Target="../media/image17.svg" Type="http://schemas.openxmlformats.org/officeDocument/2006/relationships/image"/><Relationship Id="rId8" Target="../media/image2.png" Type="http://schemas.openxmlformats.org/officeDocument/2006/relationships/image"/><Relationship Id="rId9" Target="../media/image9.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2.png" Type="http://schemas.openxmlformats.org/officeDocument/2006/relationships/image"/><Relationship Id="rId5" Target="../media/image13.svg" Type="http://schemas.openxmlformats.org/officeDocument/2006/relationships/image"/><Relationship Id="rId6" Target="../media/image16.png" Type="http://schemas.openxmlformats.org/officeDocument/2006/relationships/image"/><Relationship Id="rId7" Target="../media/image17.svg" Type="http://schemas.openxmlformats.org/officeDocument/2006/relationships/image"/><Relationship Id="rId8" Target="../media/image2.png" Type="http://schemas.openxmlformats.org/officeDocument/2006/relationships/image"/><Relationship Id="rId9" Target="../media/image7.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8.jpeg" Type="http://schemas.openxmlformats.org/officeDocument/2006/relationships/image"/><Relationship Id="rId11" Target="../media/image10.png" Type="http://schemas.openxmlformats.org/officeDocument/2006/relationships/image"/><Relationship Id="rId2" Target="../media/image3.png" Type="http://schemas.openxmlformats.org/officeDocument/2006/relationships/image"/><Relationship Id="rId3" Target="../media/image4.svg" Type="http://schemas.openxmlformats.org/officeDocument/2006/relationships/image"/><Relationship Id="rId4" Target="../media/image12.png" Type="http://schemas.openxmlformats.org/officeDocument/2006/relationships/image"/><Relationship Id="rId5" Target="../media/image13.svg" Type="http://schemas.openxmlformats.org/officeDocument/2006/relationships/image"/><Relationship Id="rId6" Target="../media/image16.png" Type="http://schemas.openxmlformats.org/officeDocument/2006/relationships/image"/><Relationship Id="rId7" Target="../media/image17.svg" Type="http://schemas.openxmlformats.org/officeDocument/2006/relationships/image"/><Relationship Id="rId8" Target="../media/image27.png" Type="http://schemas.openxmlformats.org/officeDocument/2006/relationships/image"/><Relationship Id="rId9" Target="../media/image2.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5.png" Type="http://schemas.openxmlformats.org/officeDocument/2006/relationships/image"/><Relationship Id="rId2" Target="../media/image3.png" Type="http://schemas.openxmlformats.org/officeDocument/2006/relationships/image"/><Relationship Id="rId3" Target="../media/image4.svg" Type="http://schemas.openxmlformats.org/officeDocument/2006/relationships/image"/><Relationship Id="rId4" Target="../media/image12.png" Type="http://schemas.openxmlformats.org/officeDocument/2006/relationships/image"/><Relationship Id="rId5" Target="../media/image13.svg" Type="http://schemas.openxmlformats.org/officeDocument/2006/relationships/image"/><Relationship Id="rId6" Target="../media/image16.png" Type="http://schemas.openxmlformats.org/officeDocument/2006/relationships/image"/><Relationship Id="rId7" Target="../media/image17.svg" Type="http://schemas.openxmlformats.org/officeDocument/2006/relationships/image"/><Relationship Id="rId8" Target="../media/image2.png" Type="http://schemas.openxmlformats.org/officeDocument/2006/relationships/image"/><Relationship Id="rId9" Target="../media/image29.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 Id="rId3" Target="../media/image31.png" Type="http://schemas.openxmlformats.org/officeDocument/2006/relationships/image"/><Relationship Id="rId4" Target="../media/image32.png" Type="http://schemas.openxmlformats.org/officeDocument/2006/relationships/image"/><Relationship Id="rId5" Target="../media/image33.png" Type="http://schemas.openxmlformats.org/officeDocument/2006/relationships/image"/><Relationship Id="rId6" Target="../media/image34.png" Type="http://schemas.openxmlformats.org/officeDocument/2006/relationships/image"/><Relationship Id="rId7" Target="../media/image8.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png" Type="http://schemas.openxmlformats.org/officeDocument/2006/relationships/image"/><Relationship Id="rId2" Target="../media/image3.png" Type="http://schemas.openxmlformats.org/officeDocument/2006/relationships/image"/><Relationship Id="rId3" Target="../media/image4.svg" Type="http://schemas.openxmlformats.org/officeDocument/2006/relationships/image"/><Relationship Id="rId4" Target="../media/image12.png" Type="http://schemas.openxmlformats.org/officeDocument/2006/relationships/image"/><Relationship Id="rId5" Target="../media/image13.svg" Type="http://schemas.openxmlformats.org/officeDocument/2006/relationships/image"/><Relationship Id="rId6" Target="../media/image16.png" Type="http://schemas.openxmlformats.org/officeDocument/2006/relationships/image"/><Relationship Id="rId7" Target="../media/image17.svg" Type="http://schemas.openxmlformats.org/officeDocument/2006/relationships/image"/><Relationship Id="rId8" Target="../media/image2.png" Type="http://schemas.openxmlformats.org/officeDocument/2006/relationships/image"/><Relationship Id="rId9" Target="../media/image35.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6.jpeg" Type="http://schemas.openxmlformats.org/officeDocument/2006/relationships/image"/><Relationship Id="rId11" Target="../media/image37.jpeg" Type="http://schemas.openxmlformats.org/officeDocument/2006/relationships/image"/><Relationship Id="rId12" Target="../media/image38.jpeg" Type="http://schemas.openxmlformats.org/officeDocument/2006/relationships/image"/><Relationship Id="rId2" Target="../media/image3.png" Type="http://schemas.openxmlformats.org/officeDocument/2006/relationships/image"/><Relationship Id="rId3" Target="../media/image4.svg" Type="http://schemas.openxmlformats.org/officeDocument/2006/relationships/image"/><Relationship Id="rId4" Target="../media/image12.png" Type="http://schemas.openxmlformats.org/officeDocument/2006/relationships/image"/><Relationship Id="rId5" Target="../media/image13.svg" Type="http://schemas.openxmlformats.org/officeDocument/2006/relationships/image"/><Relationship Id="rId6" Target="../media/image16.png" Type="http://schemas.openxmlformats.org/officeDocument/2006/relationships/image"/><Relationship Id="rId7" Target="../media/image17.svg" Type="http://schemas.openxmlformats.org/officeDocument/2006/relationships/image"/><Relationship Id="rId8" Target="../media/image2.png" Type="http://schemas.openxmlformats.org/officeDocument/2006/relationships/image"/><Relationship Id="rId9" Target="../media/image10.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2.png" Type="http://schemas.openxmlformats.org/officeDocument/2006/relationships/image"/><Relationship Id="rId5" Target="../media/image13.svg" Type="http://schemas.openxmlformats.org/officeDocument/2006/relationships/image"/><Relationship Id="rId6" Target="../media/image16.png" Type="http://schemas.openxmlformats.org/officeDocument/2006/relationships/image"/><Relationship Id="rId7" Target="../media/image17.svg" Type="http://schemas.openxmlformats.org/officeDocument/2006/relationships/image"/><Relationship Id="rId8" Target="../media/image2.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0.png" Type="http://schemas.openxmlformats.org/officeDocument/2006/relationships/image"/><Relationship Id="rId11" Target="../media/image41.png" Type="http://schemas.openxmlformats.org/officeDocument/2006/relationships/image"/><Relationship Id="rId12" Target="../media/image10.png" Type="http://schemas.openxmlformats.org/officeDocument/2006/relationships/image"/><Relationship Id="rId13" Target="../media/image42.png" Type="http://schemas.openxmlformats.org/officeDocument/2006/relationships/image"/><Relationship Id="rId2" Target="../media/image3.png" Type="http://schemas.openxmlformats.org/officeDocument/2006/relationships/image"/><Relationship Id="rId3" Target="../media/image4.svg" Type="http://schemas.openxmlformats.org/officeDocument/2006/relationships/image"/><Relationship Id="rId4" Target="../media/image12.png" Type="http://schemas.openxmlformats.org/officeDocument/2006/relationships/image"/><Relationship Id="rId5" Target="../media/image13.svg" Type="http://schemas.openxmlformats.org/officeDocument/2006/relationships/image"/><Relationship Id="rId6" Target="../media/image16.png" Type="http://schemas.openxmlformats.org/officeDocument/2006/relationships/image"/><Relationship Id="rId7" Target="../media/image17.svg" Type="http://schemas.openxmlformats.org/officeDocument/2006/relationships/image"/><Relationship Id="rId8" Target="../media/image2.png" Type="http://schemas.openxmlformats.org/officeDocument/2006/relationships/image"/><Relationship Id="rId9" Target="../media/image39.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png" Type="http://schemas.openxmlformats.org/officeDocument/2006/relationships/image"/><Relationship Id="rId2" Target="../notesSlides/notesSlide3.xml" Type="http://schemas.openxmlformats.org/officeDocument/2006/relationships/notesSlide"/><Relationship Id="rId3" Target="../media/image3.png" Type="http://schemas.openxmlformats.org/officeDocument/2006/relationships/image"/><Relationship Id="rId4" Target="../media/image4.svg" Type="http://schemas.openxmlformats.org/officeDocument/2006/relationships/image"/><Relationship Id="rId5" Target="../media/image12.png" Type="http://schemas.openxmlformats.org/officeDocument/2006/relationships/image"/><Relationship Id="rId6" Target="../media/image13.svg" Type="http://schemas.openxmlformats.org/officeDocument/2006/relationships/image"/><Relationship Id="rId7" Target="../media/image16.png" Type="http://schemas.openxmlformats.org/officeDocument/2006/relationships/image"/><Relationship Id="rId8" Target="../media/image17.svg" Type="http://schemas.openxmlformats.org/officeDocument/2006/relationships/image"/><Relationship Id="rId9" Target="../media/image2.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2.png" Type="http://schemas.openxmlformats.org/officeDocument/2006/relationships/image"/><Relationship Id="rId5" Target="../media/image13.svg" Type="http://schemas.openxmlformats.org/officeDocument/2006/relationships/image"/><Relationship Id="rId6" Target="../media/image16.png" Type="http://schemas.openxmlformats.org/officeDocument/2006/relationships/image"/><Relationship Id="rId7" Target="../media/image17.svg" Type="http://schemas.openxmlformats.org/officeDocument/2006/relationships/image"/><Relationship Id="rId8" Target="../media/image2.png" Type="http://schemas.openxmlformats.org/officeDocument/2006/relationships/image"/><Relationship Id="rId9" Target="../media/image15.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0.png" Type="http://schemas.openxmlformats.org/officeDocument/2006/relationships/image"/><Relationship Id="rId2" Target="../notesSlides/notesSlide4.xml" Type="http://schemas.openxmlformats.org/officeDocument/2006/relationships/notesSlide"/><Relationship Id="rId3" Target="../media/image3.png" Type="http://schemas.openxmlformats.org/officeDocument/2006/relationships/image"/><Relationship Id="rId4" Target="../media/image4.svg" Type="http://schemas.openxmlformats.org/officeDocument/2006/relationships/image"/><Relationship Id="rId5" Target="../media/image12.png" Type="http://schemas.openxmlformats.org/officeDocument/2006/relationships/image"/><Relationship Id="rId6" Target="../media/image13.svg" Type="http://schemas.openxmlformats.org/officeDocument/2006/relationships/image"/><Relationship Id="rId7" Target="../media/image16.png" Type="http://schemas.openxmlformats.org/officeDocument/2006/relationships/image"/><Relationship Id="rId8" Target="../media/image17.svg" Type="http://schemas.openxmlformats.org/officeDocument/2006/relationships/image"/><Relationship Id="rId9" Target="../media/image2.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2.png" Type="http://schemas.openxmlformats.org/officeDocument/2006/relationships/image"/><Relationship Id="rId5" Target="../media/image13.svg" Type="http://schemas.openxmlformats.org/officeDocument/2006/relationships/image"/><Relationship Id="rId6" Target="../media/image16.png" Type="http://schemas.openxmlformats.org/officeDocument/2006/relationships/image"/><Relationship Id="rId7" Target="../media/image17.svg" Type="http://schemas.openxmlformats.org/officeDocument/2006/relationships/image"/><Relationship Id="rId8" Target="../media/image2.png" Type="http://schemas.openxmlformats.org/officeDocument/2006/relationships/image"/><Relationship Id="rId9" Target="../media/image7.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2.png" Type="http://schemas.openxmlformats.org/officeDocument/2006/relationships/image"/><Relationship Id="rId5" Target="../media/image13.svg" Type="http://schemas.openxmlformats.org/officeDocument/2006/relationships/image"/><Relationship Id="rId6" Target="../media/image16.png" Type="http://schemas.openxmlformats.org/officeDocument/2006/relationships/image"/><Relationship Id="rId7" Target="../media/image17.svg" Type="http://schemas.openxmlformats.org/officeDocument/2006/relationships/image"/><Relationship Id="rId8" Target="../media/image2.png" Type="http://schemas.openxmlformats.org/officeDocument/2006/relationships/image"/><Relationship Id="rId9" Target="../media/image11.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4.jpeg" Type="http://schemas.openxmlformats.org/officeDocument/2006/relationships/image"/><Relationship Id="rId11" Target="../media/image1.png" Type="http://schemas.openxmlformats.org/officeDocument/2006/relationships/image"/><Relationship Id="rId2" Target="../media/image3.png" Type="http://schemas.openxmlformats.org/officeDocument/2006/relationships/image"/><Relationship Id="rId3" Target="../media/image4.svg" Type="http://schemas.openxmlformats.org/officeDocument/2006/relationships/image"/><Relationship Id="rId4" Target="../media/image12.png" Type="http://schemas.openxmlformats.org/officeDocument/2006/relationships/image"/><Relationship Id="rId5" Target="../media/image13.svg" Type="http://schemas.openxmlformats.org/officeDocument/2006/relationships/image"/><Relationship Id="rId6" Target="../media/image16.png" Type="http://schemas.openxmlformats.org/officeDocument/2006/relationships/image"/><Relationship Id="rId7" Target="../media/image17.svg" Type="http://schemas.openxmlformats.org/officeDocument/2006/relationships/image"/><Relationship Id="rId8" Target="../media/image2.png" Type="http://schemas.openxmlformats.org/officeDocument/2006/relationships/image"/><Relationship Id="rId9" Target="../media/image43.jpe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6.jpeg" Type="http://schemas.openxmlformats.org/officeDocument/2006/relationships/image"/><Relationship Id="rId11" Target="../media/image47.jpeg" Type="http://schemas.openxmlformats.org/officeDocument/2006/relationships/image"/><Relationship Id="rId12" Target="../media/image48.jpeg" Type="http://schemas.openxmlformats.org/officeDocument/2006/relationships/image"/><Relationship Id="rId13" Target="../media/image49.jpeg" Type="http://schemas.openxmlformats.org/officeDocument/2006/relationships/image"/><Relationship Id="rId14" Target="../media/image50.jpeg" Type="http://schemas.openxmlformats.org/officeDocument/2006/relationships/image"/><Relationship Id="rId15" Target="../media/image7.png" Type="http://schemas.openxmlformats.org/officeDocument/2006/relationships/image"/><Relationship Id="rId2" Target="../media/image3.png" Type="http://schemas.openxmlformats.org/officeDocument/2006/relationships/image"/><Relationship Id="rId3" Target="../media/image4.svg" Type="http://schemas.openxmlformats.org/officeDocument/2006/relationships/image"/><Relationship Id="rId4" Target="../media/image12.png" Type="http://schemas.openxmlformats.org/officeDocument/2006/relationships/image"/><Relationship Id="rId5" Target="../media/image13.svg" Type="http://schemas.openxmlformats.org/officeDocument/2006/relationships/image"/><Relationship Id="rId6" Target="../media/image16.png" Type="http://schemas.openxmlformats.org/officeDocument/2006/relationships/image"/><Relationship Id="rId7" Target="../media/image17.svg" Type="http://schemas.openxmlformats.org/officeDocument/2006/relationships/image"/><Relationship Id="rId8" Target="../media/image2.png" Type="http://schemas.openxmlformats.org/officeDocument/2006/relationships/image"/><Relationship Id="rId9" Target="../media/image45.jpe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2.png" Type="http://schemas.openxmlformats.org/officeDocument/2006/relationships/image"/><Relationship Id="rId11" Target="../media/image53.png" Type="http://schemas.openxmlformats.org/officeDocument/2006/relationships/image"/><Relationship Id="rId12" Target="../media/image54.png" Type="http://schemas.openxmlformats.org/officeDocument/2006/relationships/image"/><Relationship Id="rId13" Target="../media/image55.png" Type="http://schemas.openxmlformats.org/officeDocument/2006/relationships/image"/><Relationship Id="rId14" Target="../media/image56.png" Type="http://schemas.openxmlformats.org/officeDocument/2006/relationships/image"/><Relationship Id="rId15" Target="../media/image11.png" Type="http://schemas.openxmlformats.org/officeDocument/2006/relationships/image"/><Relationship Id="rId2" Target="../media/image3.png" Type="http://schemas.openxmlformats.org/officeDocument/2006/relationships/image"/><Relationship Id="rId3" Target="../media/image4.svg" Type="http://schemas.openxmlformats.org/officeDocument/2006/relationships/image"/><Relationship Id="rId4" Target="../media/image12.png" Type="http://schemas.openxmlformats.org/officeDocument/2006/relationships/image"/><Relationship Id="rId5" Target="../media/image13.svg" Type="http://schemas.openxmlformats.org/officeDocument/2006/relationships/image"/><Relationship Id="rId6" Target="../media/image16.png" Type="http://schemas.openxmlformats.org/officeDocument/2006/relationships/image"/><Relationship Id="rId7" Target="../media/image17.svg" Type="http://schemas.openxmlformats.org/officeDocument/2006/relationships/image"/><Relationship Id="rId8" Target="../media/image2.png" Type="http://schemas.openxmlformats.org/officeDocument/2006/relationships/image"/><Relationship Id="rId9" Target="../media/image51.pn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5.png" Type="http://schemas.openxmlformats.org/officeDocument/2006/relationships/image"/><Relationship Id="rId2" Target="../notesSlides/notesSlide5.xml" Type="http://schemas.openxmlformats.org/officeDocument/2006/relationships/notesSlide"/><Relationship Id="rId3" Target="../media/image3.png" Type="http://schemas.openxmlformats.org/officeDocument/2006/relationships/image"/><Relationship Id="rId4" Target="../media/image4.svg" Type="http://schemas.openxmlformats.org/officeDocument/2006/relationships/image"/><Relationship Id="rId5" Target="../media/image12.png" Type="http://schemas.openxmlformats.org/officeDocument/2006/relationships/image"/><Relationship Id="rId6" Target="../media/image13.svg" Type="http://schemas.openxmlformats.org/officeDocument/2006/relationships/image"/><Relationship Id="rId7" Target="../media/image16.png" Type="http://schemas.openxmlformats.org/officeDocument/2006/relationships/image"/><Relationship Id="rId8" Target="../media/image17.svg" Type="http://schemas.openxmlformats.org/officeDocument/2006/relationships/image"/><Relationship Id="rId9" Target="../media/image2.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7.jpeg" Type="http://schemas.openxmlformats.org/officeDocument/2006/relationships/image"/><Relationship Id="rId11" Target="../media/image58.jpeg" Type="http://schemas.openxmlformats.org/officeDocument/2006/relationships/image"/><Relationship Id="rId12" Target="../media/VAG7RMxqlmA.mp4" Type="http://schemas.openxmlformats.org/officeDocument/2006/relationships/video"/><Relationship Id="rId13" Target="../media/VAG7RMxqlmA.mp4" Type="http://schemas.microsoft.com/office/2007/relationships/media"/><Relationship Id="rId2" Target="../media/image3.png" Type="http://schemas.openxmlformats.org/officeDocument/2006/relationships/image"/><Relationship Id="rId3" Target="../media/image4.svg" Type="http://schemas.openxmlformats.org/officeDocument/2006/relationships/image"/><Relationship Id="rId4" Target="../media/image12.png" Type="http://schemas.openxmlformats.org/officeDocument/2006/relationships/image"/><Relationship Id="rId5" Target="../media/image13.svg" Type="http://schemas.openxmlformats.org/officeDocument/2006/relationships/image"/><Relationship Id="rId6" Target="../media/image16.png" Type="http://schemas.openxmlformats.org/officeDocument/2006/relationships/image"/><Relationship Id="rId7" Target="../media/image17.svg" Type="http://schemas.openxmlformats.org/officeDocument/2006/relationships/image"/><Relationship Id="rId8" Target="../media/image2.png" Type="http://schemas.openxmlformats.org/officeDocument/2006/relationships/image"/><Relationship Id="rId9" Target="../media/image11.pn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9.jpeg" Type="http://schemas.openxmlformats.org/officeDocument/2006/relationships/image"/><Relationship Id="rId3" Target="../media/image60.jpeg" Type="http://schemas.openxmlformats.org/officeDocument/2006/relationships/image"/><Relationship Id="rId4" Target="../media/image61.jpeg" Type="http://schemas.openxmlformats.org/officeDocument/2006/relationships/image"/><Relationship Id="rId5" Target="../media/image62.png" Type="http://schemas.openxmlformats.org/officeDocument/2006/relationships/image"/><Relationship Id="rId6" Target="../media/image63.png" Type="http://schemas.openxmlformats.org/officeDocument/2006/relationships/image"/><Relationship Id="rId7" Target="../media/image64.pn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2.png" Type="http://schemas.openxmlformats.org/officeDocument/2006/relationships/image"/><Relationship Id="rId5" Target="../media/image13.svg" Type="http://schemas.openxmlformats.org/officeDocument/2006/relationships/image"/><Relationship Id="rId6" Target="../media/image16.png" Type="http://schemas.openxmlformats.org/officeDocument/2006/relationships/image"/><Relationship Id="rId7" Target="../media/image17.svg" Type="http://schemas.openxmlformats.org/officeDocument/2006/relationships/image"/><Relationship Id="rId8" Target="../media/image2.png" Type="http://schemas.openxmlformats.org/officeDocument/2006/relationships/image"/><Relationship Id="rId9" Target="../media/image10.pn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5.png" Type="http://schemas.openxmlformats.org/officeDocument/2006/relationships/image"/><Relationship Id="rId11" Target="../media/image10.png" Type="http://schemas.openxmlformats.org/officeDocument/2006/relationships/image"/><Relationship Id="rId12" Target="../media/image11.png" Type="http://schemas.openxmlformats.org/officeDocument/2006/relationships/image"/><Relationship Id="rId13" Target="../media/image12.png" Type="http://schemas.openxmlformats.org/officeDocument/2006/relationships/image"/><Relationship Id="rId14" Target="../media/image13.svg" Type="http://schemas.openxmlformats.org/officeDocument/2006/relationships/image"/><Relationship Id="rId15" Target="../media/image14.png" Type="http://schemas.openxmlformats.org/officeDocument/2006/relationships/image"/><Relationship Id="rId16" Target="../media/image15.png" Type="http://schemas.openxmlformats.org/officeDocument/2006/relationships/image"/><Relationship Id="rId17" Target="../media/image16.png" Type="http://schemas.openxmlformats.org/officeDocument/2006/relationships/image"/><Relationship Id="rId18" Target="../media/image17.svg" Type="http://schemas.openxmlformats.org/officeDocument/2006/relationships/image"/><Relationship Id="rId19" Target="../media/image18.png" Type="http://schemas.openxmlformats.org/officeDocument/2006/relationships/image"/><Relationship Id="rId2" Target="../media/image1.png" Type="http://schemas.openxmlformats.org/officeDocument/2006/relationships/image"/><Relationship Id="rId20" Target="../media/image19.svg" Type="http://schemas.openxmlformats.org/officeDocument/2006/relationships/image"/><Relationship Id="rId21" Target="../media/image20.png" Type="http://schemas.openxmlformats.org/officeDocument/2006/relationships/image"/><Relationship Id="rId22" Target="../media/image21.svg" Type="http://schemas.openxmlformats.org/officeDocument/2006/relationships/image"/><Relationship Id="rId23" Target="../media/image22.png" Type="http://schemas.openxmlformats.org/officeDocument/2006/relationships/image"/><Relationship Id="rId24" Target="../media/image23.svg" Type="http://schemas.openxmlformats.org/officeDocument/2006/relationships/image"/><Relationship Id="rId25" Target="../media/image24.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2.png" Type="http://schemas.openxmlformats.org/officeDocument/2006/relationships/image"/><Relationship Id="rId5" Target="../media/image13.svg" Type="http://schemas.openxmlformats.org/officeDocument/2006/relationships/image"/><Relationship Id="rId6" Target="../media/image16.png" Type="http://schemas.openxmlformats.org/officeDocument/2006/relationships/image"/><Relationship Id="rId7" Target="../media/image17.svg" Type="http://schemas.openxmlformats.org/officeDocument/2006/relationships/image"/><Relationship Id="rId8" Target="../media/image2.png" Type="http://schemas.openxmlformats.org/officeDocument/2006/relationships/image"/><Relationship Id="rId9" Target="../media/image10.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2.png" Type="http://schemas.openxmlformats.org/officeDocument/2006/relationships/image"/><Relationship Id="rId5" Target="../media/image13.svg" Type="http://schemas.openxmlformats.org/officeDocument/2006/relationships/image"/><Relationship Id="rId6" Target="../media/image16.png" Type="http://schemas.openxmlformats.org/officeDocument/2006/relationships/image"/><Relationship Id="rId7" Target="../media/image17.svg" Type="http://schemas.openxmlformats.org/officeDocument/2006/relationships/image"/><Relationship Id="rId8" Target="../media/image2.png" Type="http://schemas.openxmlformats.org/officeDocument/2006/relationships/image"/><Relationship Id="rId9" Target="../media/image9.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6.png" Type="http://schemas.openxmlformats.org/officeDocument/2006/relationships/image"/><Relationship Id="rId11" Target="../media/image8.png" Type="http://schemas.openxmlformats.org/officeDocument/2006/relationships/image"/><Relationship Id="rId2" Target="../notesSlides/notesSlide1.xml" Type="http://schemas.openxmlformats.org/officeDocument/2006/relationships/notesSlide"/><Relationship Id="rId3" Target="../media/image3.png" Type="http://schemas.openxmlformats.org/officeDocument/2006/relationships/image"/><Relationship Id="rId4" Target="../media/image4.svg" Type="http://schemas.openxmlformats.org/officeDocument/2006/relationships/image"/><Relationship Id="rId5" Target="../media/image12.png" Type="http://schemas.openxmlformats.org/officeDocument/2006/relationships/image"/><Relationship Id="rId6" Target="../media/image13.svg" Type="http://schemas.openxmlformats.org/officeDocument/2006/relationships/image"/><Relationship Id="rId7" Target="../media/image16.png" Type="http://schemas.openxmlformats.org/officeDocument/2006/relationships/image"/><Relationship Id="rId8" Target="../media/image17.svg" Type="http://schemas.openxmlformats.org/officeDocument/2006/relationships/image"/><Relationship Id="rId9" Target="../media/image2.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2.png" Type="http://schemas.openxmlformats.org/officeDocument/2006/relationships/image"/><Relationship Id="rId5" Target="../media/image13.svg" Type="http://schemas.openxmlformats.org/officeDocument/2006/relationships/image"/><Relationship Id="rId6" Target="../media/image16.png" Type="http://schemas.openxmlformats.org/officeDocument/2006/relationships/image"/><Relationship Id="rId7" Target="../media/image17.svg" Type="http://schemas.openxmlformats.org/officeDocument/2006/relationships/image"/><Relationship Id="rId8" Target="../media/image2.png" Type="http://schemas.openxmlformats.org/officeDocument/2006/relationships/image"/><Relationship Id="rId9" Target="../media/image15.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2.png" Type="http://schemas.openxmlformats.org/officeDocument/2006/relationships/image"/><Relationship Id="rId5" Target="../media/image13.svg" Type="http://schemas.openxmlformats.org/officeDocument/2006/relationships/image"/><Relationship Id="rId6" Target="../media/image16.png" Type="http://schemas.openxmlformats.org/officeDocument/2006/relationships/image"/><Relationship Id="rId7" Target="../media/image17.svg" Type="http://schemas.openxmlformats.org/officeDocument/2006/relationships/image"/><Relationship Id="rId8" Target="../media/image2.png" Type="http://schemas.openxmlformats.org/officeDocument/2006/relationships/image"/><Relationship Id="rId9" Target="../media/image1.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2.png" Type="http://schemas.openxmlformats.org/officeDocument/2006/relationships/image"/><Relationship Id="rId5" Target="../media/image13.svg" Type="http://schemas.openxmlformats.org/officeDocument/2006/relationships/image"/><Relationship Id="rId6" Target="../media/image16.png" Type="http://schemas.openxmlformats.org/officeDocument/2006/relationships/image"/><Relationship Id="rId7" Target="../media/image17.svg" Type="http://schemas.openxmlformats.org/officeDocument/2006/relationships/image"/><Relationship Id="rId8" Target="../media/image2.png" Type="http://schemas.openxmlformats.org/officeDocument/2006/relationships/image"/><Relationship Id="rId9" Target="../media/image1.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E8A706"/>
        </a:solidFill>
      </p:bgPr>
    </p:bg>
    <p:spTree>
      <p:nvGrpSpPr>
        <p:cNvPr id="1" name=""/>
        <p:cNvGrpSpPr/>
        <p:nvPr/>
      </p:nvGrpSpPr>
      <p:grpSpPr>
        <a:xfrm>
          <a:off x="0" y="0"/>
          <a:ext cx="0" cy="0"/>
          <a:chOff x="0" y="0"/>
          <a:chExt cx="0" cy="0"/>
        </a:xfrm>
      </p:grpSpPr>
      <p:sp>
        <p:nvSpPr>
          <p:cNvPr name="Freeform 2" id="2"/>
          <p:cNvSpPr/>
          <p:nvPr/>
        </p:nvSpPr>
        <p:spPr>
          <a:xfrm flipH="false" flipV="false" rot="0">
            <a:off x="10412106" y="45144"/>
            <a:ext cx="1668240" cy="1668240"/>
          </a:xfrm>
          <a:custGeom>
            <a:avLst/>
            <a:gdLst/>
            <a:ahLst/>
            <a:cxnLst/>
            <a:rect r="r" b="b" t="t" l="l"/>
            <a:pathLst>
              <a:path h="1668240" w="1668240">
                <a:moveTo>
                  <a:pt x="0" y="0"/>
                </a:moveTo>
                <a:lnTo>
                  <a:pt x="1668240" y="0"/>
                </a:lnTo>
                <a:lnTo>
                  <a:pt x="1668240" y="1668240"/>
                </a:lnTo>
                <a:lnTo>
                  <a:pt x="0" y="1668240"/>
                </a:lnTo>
                <a:lnTo>
                  <a:pt x="0" y="0"/>
                </a:lnTo>
                <a:close/>
              </a:path>
            </a:pathLst>
          </a:custGeom>
          <a:blipFill>
            <a:blip r:embed="rId2"/>
            <a:stretch>
              <a:fillRect l="0" t="0" r="0" b="0"/>
            </a:stretch>
          </a:blipFill>
        </p:spPr>
      </p:sp>
      <p:sp>
        <p:nvSpPr>
          <p:cNvPr name="Freeform 3" id="3"/>
          <p:cNvSpPr/>
          <p:nvPr/>
        </p:nvSpPr>
        <p:spPr>
          <a:xfrm flipH="false" flipV="false" rot="0">
            <a:off x="0" y="0"/>
            <a:ext cx="2396613" cy="2396613"/>
          </a:xfrm>
          <a:custGeom>
            <a:avLst/>
            <a:gdLst/>
            <a:ahLst/>
            <a:cxnLst/>
            <a:rect r="r" b="b" t="t" l="l"/>
            <a:pathLst>
              <a:path h="2396613" w="2396613">
                <a:moveTo>
                  <a:pt x="0" y="0"/>
                </a:moveTo>
                <a:lnTo>
                  <a:pt x="2396613" y="0"/>
                </a:lnTo>
                <a:lnTo>
                  <a:pt x="2396613" y="2396613"/>
                </a:lnTo>
                <a:lnTo>
                  <a:pt x="0" y="2396613"/>
                </a:lnTo>
                <a:lnTo>
                  <a:pt x="0" y="0"/>
                </a:lnTo>
                <a:close/>
              </a:path>
            </a:pathLst>
          </a:custGeom>
          <a:blipFill>
            <a:blip r:embed="rId3"/>
            <a:stretch>
              <a:fillRect l="-105640" t="-23315" r="-101654" b="-81175"/>
            </a:stretch>
          </a:blipFill>
        </p:spPr>
      </p:sp>
      <p:sp>
        <p:nvSpPr>
          <p:cNvPr name="Freeform 4" id="4"/>
          <p:cNvSpPr/>
          <p:nvPr/>
        </p:nvSpPr>
        <p:spPr>
          <a:xfrm flipH="false" flipV="false" rot="0">
            <a:off x="-1355143" y="3883420"/>
            <a:ext cx="8741050" cy="6627305"/>
          </a:xfrm>
          <a:custGeom>
            <a:avLst/>
            <a:gdLst/>
            <a:ahLst/>
            <a:cxnLst/>
            <a:rect r="r" b="b" t="t" l="l"/>
            <a:pathLst>
              <a:path h="6627305" w="8741050">
                <a:moveTo>
                  <a:pt x="0" y="0"/>
                </a:moveTo>
                <a:lnTo>
                  <a:pt x="8741050" y="0"/>
                </a:lnTo>
                <a:lnTo>
                  <a:pt x="8741050" y="6627305"/>
                </a:lnTo>
                <a:lnTo>
                  <a:pt x="0" y="6627305"/>
                </a:lnTo>
                <a:lnTo>
                  <a:pt x="0" y="0"/>
                </a:lnTo>
                <a:close/>
              </a:path>
            </a:pathLst>
          </a:custGeom>
          <a:blipFill>
            <a:blip r:embed="rId4">
              <a:alphaModFix amt="55000"/>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3814483" y="4572695"/>
            <a:ext cx="4286178" cy="5938030"/>
          </a:xfrm>
          <a:custGeom>
            <a:avLst/>
            <a:gdLst/>
            <a:ahLst/>
            <a:cxnLst/>
            <a:rect r="r" b="b" t="t" l="l"/>
            <a:pathLst>
              <a:path h="5938030" w="4286178">
                <a:moveTo>
                  <a:pt x="0" y="0"/>
                </a:moveTo>
                <a:lnTo>
                  <a:pt x="4286178" y="0"/>
                </a:lnTo>
                <a:lnTo>
                  <a:pt x="4286178" y="5938030"/>
                </a:lnTo>
                <a:lnTo>
                  <a:pt x="0" y="5938030"/>
                </a:lnTo>
                <a:lnTo>
                  <a:pt x="0" y="0"/>
                </a:lnTo>
                <a:close/>
              </a:path>
            </a:pathLst>
          </a:custGeom>
          <a:blipFill>
            <a:blip r:embed="rId6">
              <a:alphaModFix amt="65999"/>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8737290" y="-45"/>
            <a:ext cx="1674816" cy="1674816"/>
          </a:xfrm>
          <a:custGeom>
            <a:avLst/>
            <a:gdLst/>
            <a:ahLst/>
            <a:cxnLst/>
            <a:rect r="r" b="b" t="t" l="l"/>
            <a:pathLst>
              <a:path h="1674816" w="1674816">
                <a:moveTo>
                  <a:pt x="0" y="0"/>
                </a:moveTo>
                <a:lnTo>
                  <a:pt x="1674816" y="0"/>
                </a:lnTo>
                <a:lnTo>
                  <a:pt x="1674816" y="1674816"/>
                </a:lnTo>
                <a:lnTo>
                  <a:pt x="0" y="1674816"/>
                </a:lnTo>
                <a:lnTo>
                  <a:pt x="0" y="0"/>
                </a:lnTo>
                <a:close/>
              </a:path>
            </a:pathLst>
          </a:custGeom>
          <a:blipFill>
            <a:blip r:embed="rId8"/>
            <a:stretch>
              <a:fillRect l="0" t="0" r="0" b="0"/>
            </a:stretch>
          </a:blipFill>
        </p:spPr>
      </p:sp>
      <p:sp>
        <p:nvSpPr>
          <p:cNvPr name="Freeform 7" id="7"/>
          <p:cNvSpPr/>
          <p:nvPr/>
        </p:nvSpPr>
        <p:spPr>
          <a:xfrm flipH="false" flipV="false" rot="0">
            <a:off x="4155264" y="-45"/>
            <a:ext cx="1674839" cy="1674839"/>
          </a:xfrm>
          <a:custGeom>
            <a:avLst/>
            <a:gdLst/>
            <a:ahLst/>
            <a:cxnLst/>
            <a:rect r="r" b="b" t="t" l="l"/>
            <a:pathLst>
              <a:path h="1674839" w="1674839">
                <a:moveTo>
                  <a:pt x="0" y="0"/>
                </a:moveTo>
                <a:lnTo>
                  <a:pt x="1674839" y="0"/>
                </a:lnTo>
                <a:lnTo>
                  <a:pt x="1674839" y="1674839"/>
                </a:lnTo>
                <a:lnTo>
                  <a:pt x="0" y="1674839"/>
                </a:lnTo>
                <a:lnTo>
                  <a:pt x="0" y="0"/>
                </a:lnTo>
                <a:close/>
              </a:path>
            </a:pathLst>
          </a:custGeom>
          <a:blipFill>
            <a:blip r:embed="rId9"/>
            <a:stretch>
              <a:fillRect l="0" t="0" r="0" b="0"/>
            </a:stretch>
          </a:blipFill>
        </p:spPr>
      </p:sp>
      <p:sp>
        <p:nvSpPr>
          <p:cNvPr name="Freeform 8" id="8"/>
          <p:cNvSpPr/>
          <p:nvPr/>
        </p:nvSpPr>
        <p:spPr>
          <a:xfrm flipH="false" flipV="false" rot="0">
            <a:off x="2817965" y="0"/>
            <a:ext cx="1674816" cy="1674816"/>
          </a:xfrm>
          <a:custGeom>
            <a:avLst/>
            <a:gdLst/>
            <a:ahLst/>
            <a:cxnLst/>
            <a:rect r="r" b="b" t="t" l="l"/>
            <a:pathLst>
              <a:path h="1674816" w="1674816">
                <a:moveTo>
                  <a:pt x="0" y="0"/>
                </a:moveTo>
                <a:lnTo>
                  <a:pt x="1674816" y="0"/>
                </a:lnTo>
                <a:lnTo>
                  <a:pt x="1674816" y="1674816"/>
                </a:lnTo>
                <a:lnTo>
                  <a:pt x="0" y="1674816"/>
                </a:lnTo>
                <a:lnTo>
                  <a:pt x="0" y="0"/>
                </a:lnTo>
                <a:close/>
              </a:path>
            </a:pathLst>
          </a:custGeom>
          <a:blipFill>
            <a:blip r:embed="rId10"/>
            <a:stretch>
              <a:fillRect l="0" t="0" r="0" b="0"/>
            </a:stretch>
          </a:blipFill>
        </p:spPr>
      </p:sp>
      <p:sp>
        <p:nvSpPr>
          <p:cNvPr name="Freeform 9" id="9"/>
          <p:cNvSpPr/>
          <p:nvPr/>
        </p:nvSpPr>
        <p:spPr>
          <a:xfrm flipH="false" flipV="false" rot="0">
            <a:off x="13562489" y="45144"/>
            <a:ext cx="1674816" cy="1674816"/>
          </a:xfrm>
          <a:custGeom>
            <a:avLst/>
            <a:gdLst/>
            <a:ahLst/>
            <a:cxnLst/>
            <a:rect r="r" b="b" t="t" l="l"/>
            <a:pathLst>
              <a:path h="1674816" w="1674816">
                <a:moveTo>
                  <a:pt x="0" y="0"/>
                </a:moveTo>
                <a:lnTo>
                  <a:pt x="1674816" y="0"/>
                </a:lnTo>
                <a:lnTo>
                  <a:pt x="1674816" y="1674817"/>
                </a:lnTo>
                <a:lnTo>
                  <a:pt x="0" y="1674817"/>
                </a:lnTo>
                <a:lnTo>
                  <a:pt x="0" y="0"/>
                </a:lnTo>
                <a:close/>
              </a:path>
            </a:pathLst>
          </a:custGeom>
          <a:blipFill>
            <a:blip r:embed="rId11"/>
            <a:stretch>
              <a:fillRect l="0" t="0" r="0" b="0"/>
            </a:stretch>
          </a:blipFill>
        </p:spPr>
      </p:sp>
      <p:sp>
        <p:nvSpPr>
          <p:cNvPr name="Freeform 10" id="10"/>
          <p:cNvSpPr/>
          <p:nvPr/>
        </p:nvSpPr>
        <p:spPr>
          <a:xfrm flipH="false" flipV="false" rot="0">
            <a:off x="5513673" y="-23"/>
            <a:ext cx="1674816" cy="1674816"/>
          </a:xfrm>
          <a:custGeom>
            <a:avLst/>
            <a:gdLst/>
            <a:ahLst/>
            <a:cxnLst/>
            <a:rect r="r" b="b" t="t" l="l"/>
            <a:pathLst>
              <a:path h="1674816" w="1674816">
                <a:moveTo>
                  <a:pt x="0" y="0"/>
                </a:moveTo>
                <a:lnTo>
                  <a:pt x="1674817" y="0"/>
                </a:lnTo>
                <a:lnTo>
                  <a:pt x="1674817" y="1674817"/>
                </a:lnTo>
                <a:lnTo>
                  <a:pt x="0" y="1674817"/>
                </a:lnTo>
                <a:lnTo>
                  <a:pt x="0" y="0"/>
                </a:lnTo>
                <a:close/>
              </a:path>
            </a:pathLst>
          </a:custGeom>
          <a:blipFill>
            <a:blip r:embed="rId12"/>
            <a:stretch>
              <a:fillRect l="0" t="0" r="0" b="0"/>
            </a:stretch>
          </a:blipFill>
        </p:spPr>
      </p:sp>
      <p:sp>
        <p:nvSpPr>
          <p:cNvPr name="Freeform 11" id="11"/>
          <p:cNvSpPr/>
          <p:nvPr/>
        </p:nvSpPr>
        <p:spPr>
          <a:xfrm flipH="false" flipV="false" rot="0">
            <a:off x="11887672" y="5876945"/>
            <a:ext cx="6974605" cy="4679326"/>
          </a:xfrm>
          <a:custGeom>
            <a:avLst/>
            <a:gdLst/>
            <a:ahLst/>
            <a:cxnLst/>
            <a:rect r="r" b="b" t="t" l="l"/>
            <a:pathLst>
              <a:path h="4679326" w="6974605">
                <a:moveTo>
                  <a:pt x="0" y="0"/>
                </a:moveTo>
                <a:lnTo>
                  <a:pt x="6974605" y="0"/>
                </a:lnTo>
                <a:lnTo>
                  <a:pt x="6974605" y="4679326"/>
                </a:lnTo>
                <a:lnTo>
                  <a:pt x="0" y="4679326"/>
                </a:lnTo>
                <a:lnTo>
                  <a:pt x="0" y="0"/>
                </a:lnTo>
                <a:close/>
              </a:path>
            </a:pathLst>
          </a:custGeom>
          <a:blipFill>
            <a:blip r:embed="rId13">
              <a:alphaModFix amt="53000"/>
              <a:extLst>
                <a:ext uri="{96DAC541-7B7A-43D3-8B79-37D633B846F1}">
                  <asvg:svgBlip xmlns:asvg="http://schemas.microsoft.com/office/drawing/2016/SVG/main" r:embed="rId14"/>
                </a:ext>
              </a:extLst>
            </a:blip>
            <a:stretch>
              <a:fillRect l="0" t="0" r="0" b="0"/>
            </a:stretch>
          </a:blipFill>
        </p:spPr>
      </p:sp>
      <p:sp>
        <p:nvSpPr>
          <p:cNvPr name="Freeform 12" id="12"/>
          <p:cNvSpPr/>
          <p:nvPr/>
        </p:nvSpPr>
        <p:spPr>
          <a:xfrm flipH="false" flipV="false" rot="0">
            <a:off x="11887672" y="-45"/>
            <a:ext cx="1674816" cy="1674816"/>
          </a:xfrm>
          <a:custGeom>
            <a:avLst/>
            <a:gdLst/>
            <a:ahLst/>
            <a:cxnLst/>
            <a:rect r="r" b="b" t="t" l="l"/>
            <a:pathLst>
              <a:path h="1674816" w="1674816">
                <a:moveTo>
                  <a:pt x="0" y="0"/>
                </a:moveTo>
                <a:lnTo>
                  <a:pt x="1674817" y="0"/>
                </a:lnTo>
                <a:lnTo>
                  <a:pt x="1674817" y="1674816"/>
                </a:lnTo>
                <a:lnTo>
                  <a:pt x="0" y="1674816"/>
                </a:lnTo>
                <a:lnTo>
                  <a:pt x="0" y="0"/>
                </a:lnTo>
                <a:close/>
              </a:path>
            </a:pathLst>
          </a:custGeom>
          <a:blipFill>
            <a:blip r:embed="rId15"/>
            <a:stretch>
              <a:fillRect l="0" t="0" r="0" b="0"/>
            </a:stretch>
          </a:blipFill>
        </p:spPr>
      </p:sp>
      <p:sp>
        <p:nvSpPr>
          <p:cNvPr name="Freeform 13" id="13"/>
          <p:cNvSpPr/>
          <p:nvPr/>
        </p:nvSpPr>
        <p:spPr>
          <a:xfrm flipH="false" flipV="false" rot="0">
            <a:off x="12403450" y="6722369"/>
            <a:ext cx="6133171" cy="4114800"/>
          </a:xfrm>
          <a:custGeom>
            <a:avLst/>
            <a:gdLst/>
            <a:ahLst/>
            <a:cxnLst/>
            <a:rect r="r" b="b" t="t" l="l"/>
            <a:pathLst>
              <a:path h="4114800" w="6133171">
                <a:moveTo>
                  <a:pt x="0" y="0"/>
                </a:moveTo>
                <a:lnTo>
                  <a:pt x="6133171" y="0"/>
                </a:lnTo>
                <a:lnTo>
                  <a:pt x="6133171" y="4114800"/>
                </a:lnTo>
                <a:lnTo>
                  <a:pt x="0" y="4114800"/>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4" id="14"/>
          <p:cNvSpPr/>
          <p:nvPr/>
        </p:nvSpPr>
        <p:spPr>
          <a:xfrm flipH="false" flipV="false" rot="0">
            <a:off x="7188490" y="45144"/>
            <a:ext cx="1910094" cy="1967111"/>
          </a:xfrm>
          <a:custGeom>
            <a:avLst/>
            <a:gdLst/>
            <a:ahLst/>
            <a:cxnLst/>
            <a:rect r="r" b="b" t="t" l="l"/>
            <a:pathLst>
              <a:path h="1967111" w="1910094">
                <a:moveTo>
                  <a:pt x="0" y="0"/>
                </a:moveTo>
                <a:lnTo>
                  <a:pt x="1910093" y="0"/>
                </a:lnTo>
                <a:lnTo>
                  <a:pt x="1910093" y="1967112"/>
                </a:lnTo>
                <a:lnTo>
                  <a:pt x="0" y="1967112"/>
                </a:lnTo>
                <a:lnTo>
                  <a:pt x="0" y="0"/>
                </a:lnTo>
                <a:close/>
              </a:path>
            </a:pathLst>
          </a:custGeom>
          <a:blipFill>
            <a:blip r:embed="rId16"/>
            <a:stretch>
              <a:fillRect l="0" t="0" r="0" b="0"/>
            </a:stretch>
          </a:blipFill>
        </p:spPr>
      </p:sp>
      <p:grpSp>
        <p:nvGrpSpPr>
          <p:cNvPr name="Group 15" id="15"/>
          <p:cNvGrpSpPr/>
          <p:nvPr/>
        </p:nvGrpSpPr>
        <p:grpSpPr>
          <a:xfrm rot="0">
            <a:off x="-921796" y="4866975"/>
            <a:ext cx="7874356" cy="5970194"/>
            <a:chOff x="0" y="0"/>
            <a:chExt cx="10499142" cy="7960258"/>
          </a:xfrm>
        </p:grpSpPr>
        <p:sp>
          <p:nvSpPr>
            <p:cNvPr name="Freeform 16" id="16"/>
            <p:cNvSpPr/>
            <p:nvPr/>
          </p:nvSpPr>
          <p:spPr>
            <a:xfrm flipH="false" flipV="false" rot="0">
              <a:off x="0" y="0"/>
              <a:ext cx="10499142" cy="7960258"/>
            </a:xfrm>
            <a:custGeom>
              <a:avLst/>
              <a:gdLst/>
              <a:ahLst/>
              <a:cxnLst/>
              <a:rect r="r" b="b" t="t" l="l"/>
              <a:pathLst>
                <a:path h="7960258" w="10499142">
                  <a:moveTo>
                    <a:pt x="0" y="0"/>
                  </a:moveTo>
                  <a:lnTo>
                    <a:pt x="10499142" y="0"/>
                  </a:lnTo>
                  <a:lnTo>
                    <a:pt x="10499142" y="7960258"/>
                  </a:lnTo>
                  <a:lnTo>
                    <a:pt x="0" y="796025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7" id="17"/>
            <p:cNvSpPr/>
            <p:nvPr/>
          </p:nvSpPr>
          <p:spPr>
            <a:xfrm flipH="false" flipV="false" rot="436289">
              <a:off x="2735979" y="4872175"/>
              <a:ext cx="575717" cy="1522329"/>
            </a:xfrm>
            <a:custGeom>
              <a:avLst/>
              <a:gdLst/>
              <a:ahLst/>
              <a:cxnLst/>
              <a:rect r="r" b="b" t="t" l="l"/>
              <a:pathLst>
                <a:path h="1522329" w="575717">
                  <a:moveTo>
                    <a:pt x="0" y="0"/>
                  </a:moveTo>
                  <a:lnTo>
                    <a:pt x="575717" y="0"/>
                  </a:lnTo>
                  <a:lnTo>
                    <a:pt x="575717" y="1522329"/>
                  </a:lnTo>
                  <a:lnTo>
                    <a:pt x="0" y="1522329"/>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Freeform 18" id="18"/>
            <p:cNvSpPr/>
            <p:nvPr/>
          </p:nvSpPr>
          <p:spPr>
            <a:xfrm flipH="false" flipV="false" rot="-832132">
              <a:off x="8561653" y="4872175"/>
              <a:ext cx="575717" cy="1522329"/>
            </a:xfrm>
            <a:custGeom>
              <a:avLst/>
              <a:gdLst/>
              <a:ahLst/>
              <a:cxnLst/>
              <a:rect r="r" b="b" t="t" l="l"/>
              <a:pathLst>
                <a:path h="1522329" w="575717">
                  <a:moveTo>
                    <a:pt x="0" y="0"/>
                  </a:moveTo>
                  <a:lnTo>
                    <a:pt x="575718" y="0"/>
                  </a:lnTo>
                  <a:lnTo>
                    <a:pt x="575718" y="1522329"/>
                  </a:lnTo>
                  <a:lnTo>
                    <a:pt x="0" y="1522329"/>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grpSp>
      <p:sp>
        <p:nvSpPr>
          <p:cNvPr name="Freeform 19" id="19"/>
          <p:cNvSpPr/>
          <p:nvPr/>
        </p:nvSpPr>
        <p:spPr>
          <a:xfrm flipH="false" flipV="false" rot="0">
            <a:off x="12412975" y="3925751"/>
            <a:ext cx="2641951" cy="2960169"/>
          </a:xfrm>
          <a:custGeom>
            <a:avLst/>
            <a:gdLst/>
            <a:ahLst/>
            <a:cxnLst/>
            <a:rect r="r" b="b" t="t" l="l"/>
            <a:pathLst>
              <a:path h="2960169" w="2641951">
                <a:moveTo>
                  <a:pt x="0" y="0"/>
                </a:moveTo>
                <a:lnTo>
                  <a:pt x="2641951" y="0"/>
                </a:lnTo>
                <a:lnTo>
                  <a:pt x="2641951" y="2960169"/>
                </a:lnTo>
                <a:lnTo>
                  <a:pt x="0" y="2960169"/>
                </a:lnTo>
                <a:lnTo>
                  <a:pt x="0" y="0"/>
                </a:lnTo>
                <a:close/>
              </a:path>
            </a:pathLst>
          </a:custGeom>
          <a:blipFill>
            <a:blip r:embed="rId19">
              <a:alphaModFix amt="61000"/>
              <a:extLst>
                <a:ext uri="{96DAC541-7B7A-43D3-8B79-37D633B846F1}">
                  <asvg:svgBlip xmlns:asvg="http://schemas.microsoft.com/office/drawing/2016/SVG/main" r:embed="rId20"/>
                </a:ext>
              </a:extLst>
            </a:blip>
            <a:stretch>
              <a:fillRect l="0" t="0" r="0" b="0"/>
            </a:stretch>
          </a:blipFill>
        </p:spPr>
      </p:sp>
      <p:sp>
        <p:nvSpPr>
          <p:cNvPr name="Freeform 20" id="20"/>
          <p:cNvSpPr/>
          <p:nvPr/>
        </p:nvSpPr>
        <p:spPr>
          <a:xfrm flipH="false" flipV="false" rot="0">
            <a:off x="13795219" y="6484737"/>
            <a:ext cx="1691678" cy="380015"/>
          </a:xfrm>
          <a:custGeom>
            <a:avLst/>
            <a:gdLst/>
            <a:ahLst/>
            <a:cxnLst/>
            <a:rect r="r" b="b" t="t" l="l"/>
            <a:pathLst>
              <a:path h="380015" w="1691678">
                <a:moveTo>
                  <a:pt x="0" y="0"/>
                </a:moveTo>
                <a:lnTo>
                  <a:pt x="1691678" y="0"/>
                </a:lnTo>
                <a:lnTo>
                  <a:pt x="1691678" y="380014"/>
                </a:lnTo>
                <a:lnTo>
                  <a:pt x="0" y="380014"/>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p:spPr>
      </p:sp>
      <p:sp>
        <p:nvSpPr>
          <p:cNvPr name="Freeform 21" id="21"/>
          <p:cNvSpPr/>
          <p:nvPr/>
        </p:nvSpPr>
        <p:spPr>
          <a:xfrm flipH="false" flipV="false" rot="0">
            <a:off x="2042156" y="9191625"/>
            <a:ext cx="1188503" cy="1221825"/>
          </a:xfrm>
          <a:custGeom>
            <a:avLst/>
            <a:gdLst/>
            <a:ahLst/>
            <a:cxnLst/>
            <a:rect r="r" b="b" t="t" l="l"/>
            <a:pathLst>
              <a:path h="1221825" w="1188503">
                <a:moveTo>
                  <a:pt x="0" y="0"/>
                </a:moveTo>
                <a:lnTo>
                  <a:pt x="1188503" y="0"/>
                </a:lnTo>
                <a:lnTo>
                  <a:pt x="1188503" y="1221825"/>
                </a:lnTo>
                <a:lnTo>
                  <a:pt x="0" y="1221825"/>
                </a:lnTo>
                <a:lnTo>
                  <a:pt x="0" y="0"/>
                </a:lnTo>
                <a:close/>
              </a:path>
            </a:pathLst>
          </a:custGeom>
          <a:blipFill>
            <a:blip r:embed="rId23">
              <a:extLst>
                <a:ext uri="{96DAC541-7B7A-43D3-8B79-37D633B846F1}">
                  <asvg:svgBlip xmlns:asvg="http://schemas.microsoft.com/office/drawing/2016/SVG/main" r:embed="rId24"/>
                </a:ext>
              </a:extLst>
            </a:blip>
            <a:stretch>
              <a:fillRect l="0" t="0" r="0" b="0"/>
            </a:stretch>
          </a:blipFill>
        </p:spPr>
      </p:sp>
      <p:sp>
        <p:nvSpPr>
          <p:cNvPr name="Freeform 22" id="22"/>
          <p:cNvSpPr/>
          <p:nvPr/>
        </p:nvSpPr>
        <p:spPr>
          <a:xfrm flipH="false" flipV="false" rot="0">
            <a:off x="3296053" y="9545439"/>
            <a:ext cx="718640" cy="741561"/>
          </a:xfrm>
          <a:custGeom>
            <a:avLst/>
            <a:gdLst/>
            <a:ahLst/>
            <a:cxnLst/>
            <a:rect r="r" b="b" t="t" l="l"/>
            <a:pathLst>
              <a:path h="741561" w="718640">
                <a:moveTo>
                  <a:pt x="0" y="0"/>
                </a:moveTo>
                <a:lnTo>
                  <a:pt x="718640" y="0"/>
                </a:lnTo>
                <a:lnTo>
                  <a:pt x="718640" y="741561"/>
                </a:lnTo>
                <a:lnTo>
                  <a:pt x="0" y="741561"/>
                </a:lnTo>
                <a:lnTo>
                  <a:pt x="0" y="0"/>
                </a:lnTo>
                <a:close/>
              </a:path>
            </a:pathLst>
          </a:custGeom>
          <a:blipFill>
            <a:blip r:embed="rId25"/>
            <a:stretch>
              <a:fillRect l="0" t="0" r="0" b="0"/>
            </a:stretch>
          </a:blipFill>
        </p:spPr>
      </p:sp>
      <p:sp>
        <p:nvSpPr>
          <p:cNvPr name="TextBox 23" id="23"/>
          <p:cNvSpPr txBox="true"/>
          <p:nvPr/>
        </p:nvSpPr>
        <p:spPr>
          <a:xfrm rot="0">
            <a:off x="8497156" y="1687739"/>
            <a:ext cx="9480550" cy="2621903"/>
          </a:xfrm>
          <a:prstGeom prst="rect">
            <a:avLst/>
          </a:prstGeom>
        </p:spPr>
        <p:txBody>
          <a:bodyPr anchor="t" rtlCol="false" tIns="0" lIns="0" bIns="0" rIns="0">
            <a:spAutoFit/>
          </a:bodyPr>
          <a:lstStyle/>
          <a:p>
            <a:pPr algn="r">
              <a:lnSpc>
                <a:spcPts val="21385"/>
              </a:lnSpc>
            </a:pPr>
            <a:r>
              <a:rPr lang="en-US" sz="15275">
                <a:solidFill>
                  <a:srgbClr val="000000"/>
                </a:solidFill>
                <a:latin typeface="Norwester"/>
                <a:ea typeface="Norwester"/>
                <a:cs typeface="Norwester"/>
                <a:sym typeface="Norwester"/>
              </a:rPr>
              <a:t>Innovations</a:t>
            </a:r>
          </a:p>
        </p:txBody>
      </p:sp>
      <p:sp>
        <p:nvSpPr>
          <p:cNvPr name="TextBox 24" id="24"/>
          <p:cNvSpPr txBox="true"/>
          <p:nvPr/>
        </p:nvSpPr>
        <p:spPr>
          <a:xfrm rot="0">
            <a:off x="11246226" y="4047939"/>
            <a:ext cx="6605232" cy="3023961"/>
          </a:xfrm>
          <a:prstGeom prst="rect">
            <a:avLst/>
          </a:prstGeom>
        </p:spPr>
        <p:txBody>
          <a:bodyPr anchor="t" rtlCol="false" tIns="0" lIns="0" bIns="0" rIns="0">
            <a:spAutoFit/>
          </a:bodyPr>
          <a:lstStyle/>
          <a:p>
            <a:pPr algn="r">
              <a:lnSpc>
                <a:spcPts val="12087"/>
              </a:lnSpc>
            </a:pPr>
            <a:r>
              <a:rPr lang="en-US" b="true" sz="8633">
                <a:solidFill>
                  <a:srgbClr val="000000"/>
                </a:solidFill>
                <a:latin typeface="DejaVu Serif Bold"/>
                <a:ea typeface="DejaVu Serif Bold"/>
                <a:cs typeface="DejaVu Serif Bold"/>
                <a:sym typeface="DejaVu Serif Bold"/>
              </a:rPr>
              <a:t>Lebob 2025</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E8A706"/>
        </a:solidFill>
      </p:bgPr>
    </p:bg>
    <p:spTree>
      <p:nvGrpSpPr>
        <p:cNvPr id="1" name=""/>
        <p:cNvGrpSpPr/>
        <p:nvPr/>
      </p:nvGrpSpPr>
      <p:grpSpPr>
        <a:xfrm>
          <a:off x="0" y="0"/>
          <a:ext cx="0" cy="0"/>
          <a:chOff x="0" y="0"/>
          <a:chExt cx="0" cy="0"/>
        </a:xfrm>
      </p:grpSpPr>
      <p:grpSp>
        <p:nvGrpSpPr>
          <p:cNvPr name="Group 2" id="2"/>
          <p:cNvGrpSpPr/>
          <p:nvPr/>
        </p:nvGrpSpPr>
        <p:grpSpPr>
          <a:xfrm rot="0">
            <a:off x="-1552560" y="3883420"/>
            <a:ext cx="20414837" cy="6953749"/>
            <a:chOff x="0" y="0"/>
            <a:chExt cx="27219783" cy="9271666"/>
          </a:xfrm>
        </p:grpSpPr>
        <p:sp>
          <p:nvSpPr>
            <p:cNvPr name="Freeform 3" id="3"/>
            <p:cNvSpPr/>
            <p:nvPr/>
          </p:nvSpPr>
          <p:spPr>
            <a:xfrm flipH="false" flipV="false" rot="0">
              <a:off x="0" y="0"/>
              <a:ext cx="11654734" cy="8836407"/>
            </a:xfrm>
            <a:custGeom>
              <a:avLst/>
              <a:gdLst/>
              <a:ahLst/>
              <a:cxnLst/>
              <a:rect r="r" b="b" t="t" l="l"/>
              <a:pathLst>
                <a:path h="8836407" w="11654734">
                  <a:moveTo>
                    <a:pt x="0" y="0"/>
                  </a:moveTo>
                  <a:lnTo>
                    <a:pt x="11654734" y="0"/>
                  </a:lnTo>
                  <a:lnTo>
                    <a:pt x="11654734" y="8836407"/>
                  </a:lnTo>
                  <a:lnTo>
                    <a:pt x="0" y="8836407"/>
                  </a:lnTo>
                  <a:lnTo>
                    <a:pt x="0" y="0"/>
                  </a:lnTo>
                  <a:close/>
                </a:path>
              </a:pathLst>
            </a:custGeom>
            <a:blipFill>
              <a:blip r:embed="rId2">
                <a:alphaModFix amt="55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7920310" y="2658034"/>
              <a:ext cx="9299473" cy="6239101"/>
            </a:xfrm>
            <a:custGeom>
              <a:avLst/>
              <a:gdLst/>
              <a:ahLst/>
              <a:cxnLst/>
              <a:rect r="r" b="b" t="t" l="l"/>
              <a:pathLst>
                <a:path h="6239101" w="9299473">
                  <a:moveTo>
                    <a:pt x="0" y="0"/>
                  </a:moveTo>
                  <a:lnTo>
                    <a:pt x="9299473" y="0"/>
                  </a:lnTo>
                  <a:lnTo>
                    <a:pt x="9299473" y="6239101"/>
                  </a:lnTo>
                  <a:lnTo>
                    <a:pt x="0" y="6239101"/>
                  </a:lnTo>
                  <a:lnTo>
                    <a:pt x="0" y="0"/>
                  </a:lnTo>
                  <a:close/>
                </a:path>
              </a:pathLst>
            </a:custGeom>
            <a:blipFill>
              <a:blip r:embed="rId4">
                <a:alphaModFix amt="53000"/>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8608014" y="3785266"/>
              <a:ext cx="8177561" cy="5486400"/>
            </a:xfrm>
            <a:custGeom>
              <a:avLst/>
              <a:gdLst/>
              <a:ahLst/>
              <a:cxnLst/>
              <a:rect r="r" b="b" t="t" l="l"/>
              <a:pathLst>
                <a:path h="5486400" w="8177561">
                  <a:moveTo>
                    <a:pt x="0" y="0"/>
                  </a:moveTo>
                  <a:lnTo>
                    <a:pt x="8177561" y="0"/>
                  </a:lnTo>
                  <a:lnTo>
                    <a:pt x="8177561" y="5486400"/>
                  </a:lnTo>
                  <a:lnTo>
                    <a:pt x="0" y="54864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47387" y="1311408"/>
              <a:ext cx="10499142" cy="7960258"/>
            </a:xfrm>
            <a:custGeom>
              <a:avLst/>
              <a:gdLst/>
              <a:ahLst/>
              <a:cxnLst/>
              <a:rect r="r" b="b" t="t" l="l"/>
              <a:pathLst>
                <a:path h="7960258" w="10499142">
                  <a:moveTo>
                    <a:pt x="0" y="0"/>
                  </a:moveTo>
                  <a:lnTo>
                    <a:pt x="10499142" y="0"/>
                  </a:lnTo>
                  <a:lnTo>
                    <a:pt x="10499142" y="7960258"/>
                  </a:lnTo>
                  <a:lnTo>
                    <a:pt x="0" y="796025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436289">
              <a:off x="2783366" y="6183583"/>
              <a:ext cx="575717" cy="1522329"/>
            </a:xfrm>
            <a:custGeom>
              <a:avLst/>
              <a:gdLst/>
              <a:ahLst/>
              <a:cxnLst/>
              <a:rect r="r" b="b" t="t" l="l"/>
              <a:pathLst>
                <a:path h="1522329" w="575717">
                  <a:moveTo>
                    <a:pt x="0" y="0"/>
                  </a:moveTo>
                  <a:lnTo>
                    <a:pt x="575717" y="0"/>
                  </a:lnTo>
                  <a:lnTo>
                    <a:pt x="575717" y="1522329"/>
                  </a:lnTo>
                  <a:lnTo>
                    <a:pt x="0" y="152232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832132">
              <a:off x="8609041" y="6183583"/>
              <a:ext cx="575717" cy="1522329"/>
            </a:xfrm>
            <a:custGeom>
              <a:avLst/>
              <a:gdLst/>
              <a:ahLst/>
              <a:cxnLst/>
              <a:rect r="r" b="b" t="t" l="l"/>
              <a:pathLst>
                <a:path h="1522329" w="575717">
                  <a:moveTo>
                    <a:pt x="0" y="0"/>
                  </a:moveTo>
                  <a:lnTo>
                    <a:pt x="575717" y="0"/>
                  </a:lnTo>
                  <a:lnTo>
                    <a:pt x="575717" y="1522329"/>
                  </a:lnTo>
                  <a:lnTo>
                    <a:pt x="0" y="152232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grpSp>
        <p:nvGrpSpPr>
          <p:cNvPr name="Group 9" id="9"/>
          <p:cNvGrpSpPr/>
          <p:nvPr/>
        </p:nvGrpSpPr>
        <p:grpSpPr>
          <a:xfrm rot="0">
            <a:off x="1471368" y="593949"/>
            <a:ext cx="15345265" cy="9099102"/>
            <a:chOff x="0" y="0"/>
            <a:chExt cx="4041551" cy="2396471"/>
          </a:xfrm>
        </p:grpSpPr>
        <p:sp>
          <p:nvSpPr>
            <p:cNvPr name="Freeform 10" id="10"/>
            <p:cNvSpPr/>
            <p:nvPr/>
          </p:nvSpPr>
          <p:spPr>
            <a:xfrm flipH="false" flipV="false" rot="0">
              <a:off x="0" y="0"/>
              <a:ext cx="4041551" cy="2396471"/>
            </a:xfrm>
            <a:custGeom>
              <a:avLst/>
              <a:gdLst/>
              <a:ahLst/>
              <a:cxnLst/>
              <a:rect r="r" b="b" t="t" l="l"/>
              <a:pathLst>
                <a:path h="2396471" w="4041551">
                  <a:moveTo>
                    <a:pt x="25730" y="0"/>
                  </a:moveTo>
                  <a:lnTo>
                    <a:pt x="4015821" y="0"/>
                  </a:lnTo>
                  <a:cubicBezTo>
                    <a:pt x="4022645" y="0"/>
                    <a:pt x="4029189" y="2711"/>
                    <a:pt x="4034015" y="7536"/>
                  </a:cubicBezTo>
                  <a:cubicBezTo>
                    <a:pt x="4038840" y="12362"/>
                    <a:pt x="4041551" y="18906"/>
                    <a:pt x="4041551" y="25730"/>
                  </a:cubicBezTo>
                  <a:lnTo>
                    <a:pt x="4041551" y="2370741"/>
                  </a:lnTo>
                  <a:cubicBezTo>
                    <a:pt x="4041551" y="2384952"/>
                    <a:pt x="4030031" y="2396471"/>
                    <a:pt x="4015821" y="2396471"/>
                  </a:cubicBezTo>
                  <a:lnTo>
                    <a:pt x="25730" y="2396471"/>
                  </a:lnTo>
                  <a:cubicBezTo>
                    <a:pt x="18906" y="2396471"/>
                    <a:pt x="12362" y="2393760"/>
                    <a:pt x="7536" y="2388935"/>
                  </a:cubicBezTo>
                  <a:cubicBezTo>
                    <a:pt x="2711" y="2384110"/>
                    <a:pt x="0" y="2377565"/>
                    <a:pt x="0" y="2370741"/>
                  </a:cubicBezTo>
                  <a:lnTo>
                    <a:pt x="0" y="25730"/>
                  </a:lnTo>
                  <a:cubicBezTo>
                    <a:pt x="0" y="18906"/>
                    <a:pt x="2711" y="12362"/>
                    <a:pt x="7536" y="7536"/>
                  </a:cubicBezTo>
                  <a:cubicBezTo>
                    <a:pt x="12362" y="2711"/>
                    <a:pt x="18906" y="0"/>
                    <a:pt x="25730" y="0"/>
                  </a:cubicBezTo>
                  <a:close/>
                </a:path>
              </a:pathLst>
            </a:custGeom>
            <a:solidFill>
              <a:srgbClr val="B35400">
                <a:alpha val="56863"/>
              </a:srgbClr>
            </a:solidFill>
          </p:spPr>
        </p:sp>
        <p:sp>
          <p:nvSpPr>
            <p:cNvPr name="TextBox 11" id="11"/>
            <p:cNvSpPr txBox="true"/>
            <p:nvPr/>
          </p:nvSpPr>
          <p:spPr>
            <a:xfrm>
              <a:off x="0" y="-38100"/>
              <a:ext cx="4041551" cy="2434571"/>
            </a:xfrm>
            <a:prstGeom prst="rect">
              <a:avLst/>
            </a:prstGeom>
          </p:spPr>
          <p:txBody>
            <a:bodyPr anchor="ctr" rtlCol="false" tIns="50800" lIns="50800" bIns="50800" rIns="50800"/>
            <a:lstStyle/>
            <a:p>
              <a:pPr algn="ctr">
                <a:lnSpc>
                  <a:spcPts val="2659"/>
                </a:lnSpc>
                <a:spcBef>
                  <a:spcPct val="0"/>
                </a:spcBef>
              </a:pPr>
            </a:p>
          </p:txBody>
        </p:sp>
      </p:grpSp>
      <p:sp>
        <p:nvSpPr>
          <p:cNvPr name="Freeform 12" id="12"/>
          <p:cNvSpPr/>
          <p:nvPr/>
        </p:nvSpPr>
        <p:spPr>
          <a:xfrm flipH="false" flipV="false" rot="0">
            <a:off x="0" y="0"/>
            <a:ext cx="2396613" cy="2396613"/>
          </a:xfrm>
          <a:custGeom>
            <a:avLst/>
            <a:gdLst/>
            <a:ahLst/>
            <a:cxnLst/>
            <a:rect r="r" b="b" t="t" l="l"/>
            <a:pathLst>
              <a:path h="2396613" w="2396613">
                <a:moveTo>
                  <a:pt x="0" y="0"/>
                </a:moveTo>
                <a:lnTo>
                  <a:pt x="2396613" y="0"/>
                </a:lnTo>
                <a:lnTo>
                  <a:pt x="2396613" y="2396613"/>
                </a:lnTo>
                <a:lnTo>
                  <a:pt x="0" y="2396613"/>
                </a:lnTo>
                <a:lnTo>
                  <a:pt x="0" y="0"/>
                </a:lnTo>
                <a:close/>
              </a:path>
            </a:pathLst>
          </a:custGeom>
          <a:blipFill>
            <a:blip r:embed="rId8"/>
            <a:stretch>
              <a:fillRect l="-105640" t="-23315" r="-101654" b="-81175"/>
            </a:stretch>
          </a:blipFill>
        </p:spPr>
      </p:sp>
      <p:sp>
        <p:nvSpPr>
          <p:cNvPr name="TextBox 13" id="13"/>
          <p:cNvSpPr txBox="true"/>
          <p:nvPr/>
        </p:nvSpPr>
        <p:spPr>
          <a:xfrm rot="0">
            <a:off x="2141323" y="162802"/>
            <a:ext cx="14005354" cy="2386655"/>
          </a:xfrm>
          <a:prstGeom prst="rect">
            <a:avLst/>
          </a:prstGeom>
        </p:spPr>
        <p:txBody>
          <a:bodyPr anchor="t" rtlCol="false" tIns="0" lIns="0" bIns="0" rIns="0">
            <a:spAutoFit/>
          </a:bodyPr>
          <a:lstStyle/>
          <a:p>
            <a:pPr algn="ctr" marL="0" indent="0" lvl="0">
              <a:lnSpc>
                <a:spcPts val="19485"/>
              </a:lnSpc>
              <a:spcBef>
                <a:spcPct val="0"/>
              </a:spcBef>
            </a:pPr>
            <a:r>
              <a:rPr lang="en-US" sz="13918">
                <a:solidFill>
                  <a:srgbClr val="000000"/>
                </a:solidFill>
                <a:latin typeface="Norwester"/>
                <a:ea typeface="Norwester"/>
                <a:cs typeface="Norwester"/>
                <a:sym typeface="Norwester"/>
              </a:rPr>
              <a:t>Solution (CONT..)</a:t>
            </a:r>
          </a:p>
        </p:txBody>
      </p:sp>
      <p:sp>
        <p:nvSpPr>
          <p:cNvPr name="TextBox 14" id="14"/>
          <p:cNvSpPr txBox="true"/>
          <p:nvPr/>
        </p:nvSpPr>
        <p:spPr>
          <a:xfrm rot="0">
            <a:off x="1784853" y="2733736"/>
            <a:ext cx="14718293" cy="6318250"/>
          </a:xfrm>
          <a:prstGeom prst="rect">
            <a:avLst/>
          </a:prstGeom>
        </p:spPr>
        <p:txBody>
          <a:bodyPr anchor="t" rtlCol="false" tIns="0" lIns="0" bIns="0" rIns="0">
            <a:spAutoFit/>
          </a:bodyPr>
          <a:lstStyle/>
          <a:p>
            <a:pPr algn="l">
              <a:lnSpc>
                <a:spcPts val="5599"/>
              </a:lnSpc>
            </a:pPr>
            <a:r>
              <a:rPr lang="en-US" sz="3999" u="sng">
                <a:solidFill>
                  <a:srgbClr val="000000"/>
                </a:solidFill>
                <a:latin typeface="DejaVu Serif"/>
                <a:ea typeface="DejaVu Serif"/>
                <a:cs typeface="DejaVu Serif"/>
                <a:sym typeface="DejaVu Serif"/>
              </a:rPr>
              <a:t>Our redes</a:t>
            </a:r>
            <a:r>
              <a:rPr lang="en-US" sz="3999" u="sng">
                <a:solidFill>
                  <a:srgbClr val="000000"/>
                </a:solidFill>
                <a:latin typeface="DejaVu Serif"/>
                <a:ea typeface="DejaVu Serif"/>
                <a:cs typeface="DejaVu Serif"/>
                <a:sym typeface="DejaVu Serif"/>
              </a:rPr>
              <a:t>ign</a:t>
            </a:r>
            <a:r>
              <a:rPr lang="en-US" sz="3999" u="sng">
                <a:solidFill>
                  <a:srgbClr val="000000"/>
                </a:solidFill>
                <a:latin typeface="DejaVu Serif"/>
                <a:ea typeface="DejaVu Serif"/>
                <a:cs typeface="DejaVu Serif"/>
                <a:sym typeface="DejaVu Serif"/>
              </a:rPr>
              <a:t>ed archaeological claw fixes the core problems of industrial ROV grippers.</a:t>
            </a:r>
          </a:p>
          <a:p>
            <a:pPr algn="l">
              <a:lnSpc>
                <a:spcPts val="5599"/>
              </a:lnSpc>
            </a:pPr>
            <a:r>
              <a:rPr lang="en-US" sz="3999">
                <a:solidFill>
                  <a:srgbClr val="000000"/>
                </a:solidFill>
                <a:latin typeface="DejaVu Serif"/>
                <a:ea typeface="DejaVu Serif"/>
                <a:cs typeface="DejaVu Serif"/>
                <a:sym typeface="DejaVu Serif"/>
              </a:rPr>
              <a:t>1. Soft adaptive finger pads</a:t>
            </a:r>
          </a:p>
          <a:p>
            <a:pPr algn="l">
              <a:lnSpc>
                <a:spcPts val="5599"/>
              </a:lnSpc>
            </a:pPr>
            <a:r>
              <a:rPr lang="en-US" sz="3999">
                <a:solidFill>
                  <a:srgbClr val="000000"/>
                </a:solidFill>
                <a:latin typeface="DejaVu Serif"/>
                <a:ea typeface="DejaVu Serif"/>
                <a:cs typeface="DejaVu Serif"/>
                <a:sym typeface="DejaVu Serif"/>
              </a:rPr>
              <a:t>2. Pressure-sensing fingertips</a:t>
            </a:r>
          </a:p>
          <a:p>
            <a:pPr algn="l">
              <a:lnSpc>
                <a:spcPts val="5599"/>
              </a:lnSpc>
            </a:pPr>
            <a:r>
              <a:rPr lang="en-US" sz="3999">
                <a:solidFill>
                  <a:srgbClr val="000000"/>
                </a:solidFill>
                <a:latin typeface="DejaVu Serif"/>
                <a:ea typeface="DejaVu Serif"/>
                <a:cs typeface="DejaVu Serif"/>
                <a:sym typeface="DejaVu Serif"/>
              </a:rPr>
              <a:t>3</a:t>
            </a:r>
            <a:r>
              <a:rPr lang="en-US" sz="3999">
                <a:solidFill>
                  <a:srgbClr val="000000"/>
                </a:solidFill>
                <a:latin typeface="DejaVu Serif"/>
                <a:ea typeface="DejaVu Serif"/>
                <a:cs typeface="DejaVu Serif"/>
                <a:sym typeface="DejaVu Serif"/>
              </a:rPr>
              <a:t>. Modular 3D-printable claw</a:t>
            </a:r>
          </a:p>
          <a:p>
            <a:pPr algn="l">
              <a:lnSpc>
                <a:spcPts val="5599"/>
              </a:lnSpc>
            </a:pPr>
            <a:r>
              <a:rPr lang="en-US" sz="3999" b="true">
                <a:solidFill>
                  <a:srgbClr val="000000"/>
                </a:solidFill>
                <a:latin typeface="DejaVu Serif Bold"/>
                <a:ea typeface="DejaVu Serif Bold"/>
                <a:cs typeface="DejaVu Serif Bold"/>
                <a:sym typeface="DejaVu Serif Bold"/>
              </a:rPr>
              <a:t>Result</a:t>
            </a:r>
          </a:p>
          <a:p>
            <a:pPr algn="l">
              <a:lnSpc>
                <a:spcPts val="5599"/>
              </a:lnSpc>
            </a:pPr>
            <a:r>
              <a:rPr lang="en-US" sz="3999">
                <a:solidFill>
                  <a:srgbClr val="000000"/>
                </a:solidFill>
                <a:latin typeface="DejaVu Serif"/>
                <a:ea typeface="DejaVu Serif"/>
                <a:cs typeface="DejaVu Serif"/>
                <a:sym typeface="DejaVu Serif"/>
              </a:rPr>
              <a:t>The kit turns a basic gripper into a </a:t>
            </a:r>
            <a:r>
              <a:rPr lang="en-US" sz="3999" u="sng">
                <a:solidFill>
                  <a:srgbClr val="000000"/>
                </a:solidFill>
                <a:latin typeface="DejaVu Serif"/>
                <a:ea typeface="DejaVu Serif"/>
                <a:cs typeface="DejaVu Serif"/>
                <a:sym typeface="DejaVu Serif"/>
              </a:rPr>
              <a:t>safe, adaptable archaeological tool</a:t>
            </a:r>
            <a:r>
              <a:rPr lang="en-US" sz="3999">
                <a:solidFill>
                  <a:srgbClr val="000000"/>
                </a:solidFill>
                <a:latin typeface="DejaVu Serif"/>
                <a:ea typeface="DejaVu Serif"/>
                <a:cs typeface="DejaVu Serif"/>
                <a:sym typeface="DejaVu Serif"/>
              </a:rPr>
              <a:t> that protects fragile objects and gives operators real </a:t>
            </a:r>
            <a:r>
              <a:rPr lang="en-US" sz="3999" u="sng">
                <a:solidFill>
                  <a:srgbClr val="000000"/>
                </a:solidFill>
                <a:latin typeface="DejaVu Serif"/>
                <a:ea typeface="DejaVu Serif"/>
                <a:cs typeface="DejaVu Serif"/>
                <a:sym typeface="DejaVu Serif"/>
              </a:rPr>
              <a:t>control</a:t>
            </a:r>
            <a:r>
              <a:rPr lang="en-US" sz="3999">
                <a:solidFill>
                  <a:srgbClr val="000000"/>
                </a:solidFill>
                <a:latin typeface="DejaVu Serif"/>
                <a:ea typeface="DejaVu Serif"/>
                <a:cs typeface="DejaVu Serif"/>
                <a:sym typeface="DejaVu Serif"/>
              </a:rPr>
              <a:t> underwater.</a:t>
            </a:r>
          </a:p>
        </p:txBody>
      </p:sp>
      <p:grpSp>
        <p:nvGrpSpPr>
          <p:cNvPr name="Group 15" id="15"/>
          <p:cNvGrpSpPr/>
          <p:nvPr/>
        </p:nvGrpSpPr>
        <p:grpSpPr>
          <a:xfrm rot="0">
            <a:off x="4185413" y="9506816"/>
            <a:ext cx="9917175" cy="623788"/>
            <a:chOff x="0" y="0"/>
            <a:chExt cx="1867188" cy="117446"/>
          </a:xfrm>
        </p:grpSpPr>
        <p:sp>
          <p:nvSpPr>
            <p:cNvPr name="Freeform 16" id="16"/>
            <p:cNvSpPr/>
            <p:nvPr/>
          </p:nvSpPr>
          <p:spPr>
            <a:xfrm flipH="false" flipV="false" rot="0">
              <a:off x="0" y="0"/>
              <a:ext cx="1867188" cy="117446"/>
            </a:xfrm>
            <a:custGeom>
              <a:avLst/>
              <a:gdLst/>
              <a:ahLst/>
              <a:cxnLst/>
              <a:rect r="r" b="b" t="t" l="l"/>
              <a:pathLst>
                <a:path h="117446" w="1867188">
                  <a:moveTo>
                    <a:pt x="58723" y="0"/>
                  </a:moveTo>
                  <a:lnTo>
                    <a:pt x="1808465" y="0"/>
                  </a:lnTo>
                  <a:cubicBezTo>
                    <a:pt x="1840897" y="0"/>
                    <a:pt x="1867188" y="26291"/>
                    <a:pt x="1867188" y="58723"/>
                  </a:cubicBezTo>
                  <a:lnTo>
                    <a:pt x="1867188" y="58723"/>
                  </a:lnTo>
                  <a:cubicBezTo>
                    <a:pt x="1867188" y="91155"/>
                    <a:pt x="1840897" y="117446"/>
                    <a:pt x="1808465" y="117446"/>
                  </a:cubicBezTo>
                  <a:lnTo>
                    <a:pt x="58723" y="117446"/>
                  </a:lnTo>
                  <a:cubicBezTo>
                    <a:pt x="26291" y="117446"/>
                    <a:pt x="0" y="91155"/>
                    <a:pt x="0" y="58723"/>
                  </a:cubicBezTo>
                  <a:lnTo>
                    <a:pt x="0" y="58723"/>
                  </a:lnTo>
                  <a:cubicBezTo>
                    <a:pt x="0" y="26291"/>
                    <a:pt x="26291" y="0"/>
                    <a:pt x="58723" y="0"/>
                  </a:cubicBezTo>
                  <a:close/>
                </a:path>
              </a:pathLst>
            </a:custGeom>
            <a:solidFill>
              <a:srgbClr val="FFFFFF">
                <a:alpha val="74902"/>
              </a:srgbClr>
            </a:solidFill>
          </p:spPr>
        </p:sp>
        <p:sp>
          <p:nvSpPr>
            <p:cNvPr name="TextBox 17" id="17"/>
            <p:cNvSpPr txBox="true"/>
            <p:nvPr/>
          </p:nvSpPr>
          <p:spPr>
            <a:xfrm>
              <a:off x="0" y="-352425"/>
              <a:ext cx="1867188" cy="469871"/>
            </a:xfrm>
            <a:prstGeom prst="rect">
              <a:avLst/>
            </a:prstGeom>
          </p:spPr>
          <p:txBody>
            <a:bodyPr anchor="ctr" rtlCol="false" tIns="50800" lIns="50800" bIns="50800" rIns="50800"/>
            <a:lstStyle/>
            <a:p>
              <a:pPr algn="ctr">
                <a:lnSpc>
                  <a:spcPts val="25060"/>
                </a:lnSpc>
              </a:pPr>
            </a:p>
          </p:txBody>
        </p:sp>
      </p:grpSp>
      <p:sp>
        <p:nvSpPr>
          <p:cNvPr name="TextBox 18" id="18"/>
          <p:cNvSpPr txBox="true"/>
          <p:nvPr/>
        </p:nvSpPr>
        <p:spPr>
          <a:xfrm rot="0">
            <a:off x="4407842" y="9467873"/>
            <a:ext cx="9472315" cy="615950"/>
          </a:xfrm>
          <a:prstGeom prst="rect">
            <a:avLst/>
          </a:prstGeom>
        </p:spPr>
        <p:txBody>
          <a:bodyPr anchor="t" rtlCol="false" tIns="0" lIns="0" bIns="0" rIns="0">
            <a:spAutoFit/>
          </a:bodyPr>
          <a:lstStyle/>
          <a:p>
            <a:pPr algn="l">
              <a:lnSpc>
                <a:spcPts val="4900"/>
              </a:lnSpc>
            </a:pPr>
            <a:r>
              <a:rPr lang="en-US" sz="3500">
                <a:solidFill>
                  <a:srgbClr val="000000"/>
                </a:solidFill>
                <a:latin typeface="DejaVu Serif"/>
                <a:ea typeface="DejaVu Serif"/>
                <a:cs typeface="DejaVu Serif"/>
                <a:sym typeface="DejaVu Serif"/>
              </a:rPr>
              <a:t>See page 14 of the Innovation Design file</a:t>
            </a:r>
          </a:p>
        </p:txBody>
      </p:sp>
      <p:sp>
        <p:nvSpPr>
          <p:cNvPr name="Freeform 19" id="19"/>
          <p:cNvSpPr/>
          <p:nvPr/>
        </p:nvSpPr>
        <p:spPr>
          <a:xfrm flipH="false" flipV="false" rot="0">
            <a:off x="16171337" y="360898"/>
            <a:ext cx="1674816" cy="1674816"/>
          </a:xfrm>
          <a:custGeom>
            <a:avLst/>
            <a:gdLst/>
            <a:ahLst/>
            <a:cxnLst/>
            <a:rect r="r" b="b" t="t" l="l"/>
            <a:pathLst>
              <a:path h="1674816" w="1674816">
                <a:moveTo>
                  <a:pt x="0" y="0"/>
                </a:moveTo>
                <a:lnTo>
                  <a:pt x="1674816" y="0"/>
                </a:lnTo>
                <a:lnTo>
                  <a:pt x="1674816" y="1674817"/>
                </a:lnTo>
                <a:lnTo>
                  <a:pt x="0" y="1674817"/>
                </a:lnTo>
                <a:lnTo>
                  <a:pt x="0" y="0"/>
                </a:lnTo>
                <a:close/>
              </a:path>
            </a:pathLst>
          </a:custGeom>
          <a:blipFill>
            <a:blip r:embed="rId9"/>
            <a:stretch>
              <a:fillRect l="0" t="0" r="0" b="0"/>
            </a:stretch>
          </a:blipFill>
        </p:spPr>
      </p:sp>
    </p:spTree>
  </p:cSld>
  <p:clrMapOvr>
    <a:masterClrMapping/>
  </p:clrMapOvr>
  <p:transition spd="med">
    <p:push dir="l"/>
  </p:transition>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E8A706"/>
        </a:solidFill>
      </p:bgPr>
    </p:bg>
    <p:spTree>
      <p:nvGrpSpPr>
        <p:cNvPr id="1" name=""/>
        <p:cNvGrpSpPr/>
        <p:nvPr/>
      </p:nvGrpSpPr>
      <p:grpSpPr>
        <a:xfrm>
          <a:off x="0" y="0"/>
          <a:ext cx="0" cy="0"/>
          <a:chOff x="0" y="0"/>
          <a:chExt cx="0" cy="0"/>
        </a:xfrm>
      </p:grpSpPr>
      <p:sp>
        <p:nvSpPr>
          <p:cNvPr name="Freeform 2" id="2"/>
          <p:cNvSpPr/>
          <p:nvPr/>
        </p:nvSpPr>
        <p:spPr>
          <a:xfrm flipH="false" flipV="false" rot="0">
            <a:off x="-1552560" y="3883420"/>
            <a:ext cx="8741050" cy="6627305"/>
          </a:xfrm>
          <a:custGeom>
            <a:avLst/>
            <a:gdLst/>
            <a:ahLst/>
            <a:cxnLst/>
            <a:rect r="r" b="b" t="t" l="l"/>
            <a:pathLst>
              <a:path h="6627305" w="8741050">
                <a:moveTo>
                  <a:pt x="0" y="0"/>
                </a:moveTo>
                <a:lnTo>
                  <a:pt x="8741050" y="0"/>
                </a:lnTo>
                <a:lnTo>
                  <a:pt x="8741050" y="6627305"/>
                </a:lnTo>
                <a:lnTo>
                  <a:pt x="0" y="6627305"/>
                </a:lnTo>
                <a:lnTo>
                  <a:pt x="0" y="0"/>
                </a:lnTo>
                <a:close/>
              </a:path>
            </a:pathLst>
          </a:custGeom>
          <a:blipFill>
            <a:blip r:embed="rId2">
              <a:alphaModFix amt="55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1887672" y="5876945"/>
            <a:ext cx="6974605" cy="4679326"/>
          </a:xfrm>
          <a:custGeom>
            <a:avLst/>
            <a:gdLst/>
            <a:ahLst/>
            <a:cxnLst/>
            <a:rect r="r" b="b" t="t" l="l"/>
            <a:pathLst>
              <a:path h="4679326" w="6974605">
                <a:moveTo>
                  <a:pt x="0" y="0"/>
                </a:moveTo>
                <a:lnTo>
                  <a:pt x="6974605" y="0"/>
                </a:lnTo>
                <a:lnTo>
                  <a:pt x="6974605" y="4679326"/>
                </a:lnTo>
                <a:lnTo>
                  <a:pt x="0" y="4679326"/>
                </a:lnTo>
                <a:lnTo>
                  <a:pt x="0" y="0"/>
                </a:lnTo>
                <a:close/>
              </a:path>
            </a:pathLst>
          </a:custGeom>
          <a:blipFill>
            <a:blip r:embed="rId4">
              <a:alphaModFix amt="53000"/>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2403450" y="6722369"/>
            <a:ext cx="6133171" cy="4114800"/>
          </a:xfrm>
          <a:custGeom>
            <a:avLst/>
            <a:gdLst/>
            <a:ahLst/>
            <a:cxnLst/>
            <a:rect r="r" b="b" t="t" l="l"/>
            <a:pathLst>
              <a:path h="4114800" w="6133171">
                <a:moveTo>
                  <a:pt x="0" y="0"/>
                </a:moveTo>
                <a:lnTo>
                  <a:pt x="6133171" y="0"/>
                </a:lnTo>
                <a:lnTo>
                  <a:pt x="6133171"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5" id="5"/>
          <p:cNvGrpSpPr/>
          <p:nvPr/>
        </p:nvGrpSpPr>
        <p:grpSpPr>
          <a:xfrm rot="0">
            <a:off x="-1517020" y="4866975"/>
            <a:ext cx="7874356" cy="5970194"/>
            <a:chOff x="0" y="0"/>
            <a:chExt cx="10499142" cy="7960258"/>
          </a:xfrm>
        </p:grpSpPr>
        <p:sp>
          <p:nvSpPr>
            <p:cNvPr name="Freeform 6" id="6"/>
            <p:cNvSpPr/>
            <p:nvPr/>
          </p:nvSpPr>
          <p:spPr>
            <a:xfrm flipH="false" flipV="false" rot="0">
              <a:off x="0" y="0"/>
              <a:ext cx="10499142" cy="7960258"/>
            </a:xfrm>
            <a:custGeom>
              <a:avLst/>
              <a:gdLst/>
              <a:ahLst/>
              <a:cxnLst/>
              <a:rect r="r" b="b" t="t" l="l"/>
              <a:pathLst>
                <a:path h="7960258" w="10499142">
                  <a:moveTo>
                    <a:pt x="0" y="0"/>
                  </a:moveTo>
                  <a:lnTo>
                    <a:pt x="10499142" y="0"/>
                  </a:lnTo>
                  <a:lnTo>
                    <a:pt x="10499142" y="7960258"/>
                  </a:lnTo>
                  <a:lnTo>
                    <a:pt x="0" y="796025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436289">
              <a:off x="2735979" y="4872175"/>
              <a:ext cx="575717" cy="1522329"/>
            </a:xfrm>
            <a:custGeom>
              <a:avLst/>
              <a:gdLst/>
              <a:ahLst/>
              <a:cxnLst/>
              <a:rect r="r" b="b" t="t" l="l"/>
              <a:pathLst>
                <a:path h="1522329" w="575717">
                  <a:moveTo>
                    <a:pt x="0" y="0"/>
                  </a:moveTo>
                  <a:lnTo>
                    <a:pt x="575717" y="0"/>
                  </a:lnTo>
                  <a:lnTo>
                    <a:pt x="575717" y="1522329"/>
                  </a:lnTo>
                  <a:lnTo>
                    <a:pt x="0" y="152232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832132">
              <a:off x="8561653" y="4872175"/>
              <a:ext cx="575717" cy="1522329"/>
            </a:xfrm>
            <a:custGeom>
              <a:avLst/>
              <a:gdLst/>
              <a:ahLst/>
              <a:cxnLst/>
              <a:rect r="r" b="b" t="t" l="l"/>
              <a:pathLst>
                <a:path h="1522329" w="575717">
                  <a:moveTo>
                    <a:pt x="0" y="0"/>
                  </a:moveTo>
                  <a:lnTo>
                    <a:pt x="575718" y="0"/>
                  </a:lnTo>
                  <a:lnTo>
                    <a:pt x="575718" y="1522329"/>
                  </a:lnTo>
                  <a:lnTo>
                    <a:pt x="0" y="152232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grpSp>
        <p:nvGrpSpPr>
          <p:cNvPr name="Group 9" id="9"/>
          <p:cNvGrpSpPr/>
          <p:nvPr/>
        </p:nvGrpSpPr>
        <p:grpSpPr>
          <a:xfrm rot="0">
            <a:off x="-1578077" y="3320231"/>
            <a:ext cx="21444155" cy="3876842"/>
            <a:chOff x="0" y="0"/>
            <a:chExt cx="5647843" cy="1021061"/>
          </a:xfrm>
        </p:grpSpPr>
        <p:sp>
          <p:nvSpPr>
            <p:cNvPr name="Freeform 10" id="10"/>
            <p:cNvSpPr/>
            <p:nvPr/>
          </p:nvSpPr>
          <p:spPr>
            <a:xfrm flipH="false" flipV="false" rot="0">
              <a:off x="0" y="0"/>
              <a:ext cx="5647843" cy="1021061"/>
            </a:xfrm>
            <a:custGeom>
              <a:avLst/>
              <a:gdLst/>
              <a:ahLst/>
              <a:cxnLst/>
              <a:rect r="r" b="b" t="t" l="l"/>
              <a:pathLst>
                <a:path h="1021061" w="5647843">
                  <a:moveTo>
                    <a:pt x="18412" y="0"/>
                  </a:moveTo>
                  <a:lnTo>
                    <a:pt x="5629431" y="0"/>
                  </a:lnTo>
                  <a:cubicBezTo>
                    <a:pt x="5634314" y="0"/>
                    <a:pt x="5638997" y="1940"/>
                    <a:pt x="5642451" y="5393"/>
                  </a:cubicBezTo>
                  <a:cubicBezTo>
                    <a:pt x="5645903" y="8846"/>
                    <a:pt x="5647843" y="13529"/>
                    <a:pt x="5647843" y="18412"/>
                  </a:cubicBezTo>
                  <a:lnTo>
                    <a:pt x="5647843" y="1002649"/>
                  </a:lnTo>
                  <a:cubicBezTo>
                    <a:pt x="5647843" y="1012818"/>
                    <a:pt x="5639600" y="1021061"/>
                    <a:pt x="5629431" y="1021061"/>
                  </a:cubicBezTo>
                  <a:lnTo>
                    <a:pt x="18412" y="1021061"/>
                  </a:lnTo>
                  <a:cubicBezTo>
                    <a:pt x="13529" y="1021061"/>
                    <a:pt x="8846" y="1019121"/>
                    <a:pt x="5393" y="1015668"/>
                  </a:cubicBezTo>
                  <a:cubicBezTo>
                    <a:pt x="1940" y="1012215"/>
                    <a:pt x="0" y="1007532"/>
                    <a:pt x="0" y="1002649"/>
                  </a:cubicBezTo>
                  <a:lnTo>
                    <a:pt x="0" y="18412"/>
                  </a:lnTo>
                  <a:cubicBezTo>
                    <a:pt x="0" y="13529"/>
                    <a:pt x="1940" y="8846"/>
                    <a:pt x="5393" y="5393"/>
                  </a:cubicBezTo>
                  <a:cubicBezTo>
                    <a:pt x="8846" y="1940"/>
                    <a:pt x="13529" y="0"/>
                    <a:pt x="18412" y="0"/>
                  </a:cubicBezTo>
                  <a:close/>
                </a:path>
              </a:pathLst>
            </a:custGeom>
            <a:solidFill>
              <a:srgbClr val="B35400">
                <a:alpha val="56863"/>
              </a:srgbClr>
            </a:solidFill>
          </p:spPr>
        </p:sp>
        <p:sp>
          <p:nvSpPr>
            <p:cNvPr name="TextBox 11" id="11"/>
            <p:cNvSpPr txBox="true"/>
            <p:nvPr/>
          </p:nvSpPr>
          <p:spPr>
            <a:xfrm>
              <a:off x="0" y="-38100"/>
              <a:ext cx="5647843" cy="1059161"/>
            </a:xfrm>
            <a:prstGeom prst="rect">
              <a:avLst/>
            </a:prstGeom>
          </p:spPr>
          <p:txBody>
            <a:bodyPr anchor="ctr" rtlCol="false" tIns="50800" lIns="50800" bIns="50800" rIns="50800"/>
            <a:lstStyle/>
            <a:p>
              <a:pPr algn="ctr">
                <a:lnSpc>
                  <a:spcPts val="2659"/>
                </a:lnSpc>
                <a:spcBef>
                  <a:spcPct val="0"/>
                </a:spcBef>
              </a:pPr>
            </a:p>
          </p:txBody>
        </p:sp>
      </p:grpSp>
      <p:sp>
        <p:nvSpPr>
          <p:cNvPr name="Freeform 12" id="12"/>
          <p:cNvSpPr/>
          <p:nvPr/>
        </p:nvSpPr>
        <p:spPr>
          <a:xfrm flipH="false" flipV="false" rot="0">
            <a:off x="0" y="0"/>
            <a:ext cx="2396613" cy="2396613"/>
          </a:xfrm>
          <a:custGeom>
            <a:avLst/>
            <a:gdLst/>
            <a:ahLst/>
            <a:cxnLst/>
            <a:rect r="r" b="b" t="t" l="l"/>
            <a:pathLst>
              <a:path h="2396613" w="2396613">
                <a:moveTo>
                  <a:pt x="0" y="0"/>
                </a:moveTo>
                <a:lnTo>
                  <a:pt x="2396613" y="0"/>
                </a:lnTo>
                <a:lnTo>
                  <a:pt x="2396613" y="2396613"/>
                </a:lnTo>
                <a:lnTo>
                  <a:pt x="0" y="2396613"/>
                </a:lnTo>
                <a:lnTo>
                  <a:pt x="0" y="0"/>
                </a:lnTo>
                <a:close/>
              </a:path>
            </a:pathLst>
          </a:custGeom>
          <a:blipFill>
            <a:blip r:embed="rId8"/>
            <a:stretch>
              <a:fillRect l="-105640" t="-23315" r="-101654" b="-81175"/>
            </a:stretch>
          </a:blipFill>
        </p:spPr>
      </p:sp>
      <p:sp>
        <p:nvSpPr>
          <p:cNvPr name="TextBox 13" id="13"/>
          <p:cNvSpPr txBox="true"/>
          <p:nvPr/>
        </p:nvSpPr>
        <p:spPr>
          <a:xfrm rot="0">
            <a:off x="4196982" y="3442066"/>
            <a:ext cx="10240502" cy="2621903"/>
          </a:xfrm>
          <a:prstGeom prst="rect">
            <a:avLst/>
          </a:prstGeom>
        </p:spPr>
        <p:txBody>
          <a:bodyPr anchor="t" rtlCol="false" tIns="0" lIns="0" bIns="0" rIns="0">
            <a:spAutoFit/>
          </a:bodyPr>
          <a:lstStyle/>
          <a:p>
            <a:pPr algn="ctr">
              <a:lnSpc>
                <a:spcPts val="21385"/>
              </a:lnSpc>
            </a:pPr>
            <a:r>
              <a:rPr lang="en-US" sz="15275">
                <a:solidFill>
                  <a:srgbClr val="000000"/>
                </a:solidFill>
                <a:latin typeface="Norwester"/>
                <a:ea typeface="Norwester"/>
                <a:cs typeface="Norwester"/>
                <a:sym typeface="Norwester"/>
              </a:rPr>
              <a:t>Part 2</a:t>
            </a:r>
          </a:p>
        </p:txBody>
      </p:sp>
      <p:sp>
        <p:nvSpPr>
          <p:cNvPr name="TextBox 14" id="14"/>
          <p:cNvSpPr txBox="true"/>
          <p:nvPr/>
        </p:nvSpPr>
        <p:spPr>
          <a:xfrm rot="0">
            <a:off x="1865236" y="5736459"/>
            <a:ext cx="14557528" cy="815581"/>
          </a:xfrm>
          <a:prstGeom prst="rect">
            <a:avLst/>
          </a:prstGeom>
        </p:spPr>
        <p:txBody>
          <a:bodyPr anchor="t" rtlCol="false" tIns="0" lIns="0" bIns="0" rIns="0">
            <a:spAutoFit/>
          </a:bodyPr>
          <a:lstStyle/>
          <a:p>
            <a:pPr algn="ctr">
              <a:lnSpc>
                <a:spcPts val="6627"/>
              </a:lnSpc>
            </a:pPr>
            <a:r>
              <a:rPr lang="en-US" b="true" sz="4734">
                <a:solidFill>
                  <a:srgbClr val="000000"/>
                </a:solidFill>
                <a:latin typeface="DejaVu Serif Bold"/>
                <a:ea typeface="DejaVu Serif Bold"/>
                <a:cs typeface="DejaVu Serif Bold"/>
                <a:sym typeface="DejaVu Serif Bold"/>
              </a:rPr>
              <a:t>Real life product</a:t>
            </a:r>
          </a:p>
        </p:txBody>
      </p:sp>
      <p:sp>
        <p:nvSpPr>
          <p:cNvPr name="Freeform 15" id="15"/>
          <p:cNvSpPr/>
          <p:nvPr/>
        </p:nvSpPr>
        <p:spPr>
          <a:xfrm flipH="false" flipV="false" rot="0">
            <a:off x="16105077" y="214751"/>
            <a:ext cx="1910094" cy="1967111"/>
          </a:xfrm>
          <a:custGeom>
            <a:avLst/>
            <a:gdLst/>
            <a:ahLst/>
            <a:cxnLst/>
            <a:rect r="r" b="b" t="t" l="l"/>
            <a:pathLst>
              <a:path h="1967111" w="1910094">
                <a:moveTo>
                  <a:pt x="0" y="0"/>
                </a:moveTo>
                <a:lnTo>
                  <a:pt x="1910093" y="0"/>
                </a:lnTo>
                <a:lnTo>
                  <a:pt x="1910093" y="1967111"/>
                </a:lnTo>
                <a:lnTo>
                  <a:pt x="0" y="1967111"/>
                </a:lnTo>
                <a:lnTo>
                  <a:pt x="0" y="0"/>
                </a:lnTo>
                <a:close/>
              </a:path>
            </a:pathLst>
          </a:custGeom>
          <a:blipFill>
            <a:blip r:embed="rId9"/>
            <a:stretch>
              <a:fillRect l="0" t="0" r="0" b="0"/>
            </a:stretch>
          </a:blipFill>
        </p:spPr>
      </p:sp>
    </p:spTree>
  </p:cSld>
  <p:clrMapOvr>
    <a:masterClrMapping/>
  </p:clrMapOvr>
  <p:transition spd="med">
    <p:push dir="l"/>
  </p:transition>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E8A706"/>
        </a:solidFill>
      </p:bgPr>
    </p:bg>
    <p:spTree>
      <p:nvGrpSpPr>
        <p:cNvPr id="1" name=""/>
        <p:cNvGrpSpPr/>
        <p:nvPr/>
      </p:nvGrpSpPr>
      <p:grpSpPr>
        <a:xfrm>
          <a:off x="0" y="0"/>
          <a:ext cx="0" cy="0"/>
          <a:chOff x="0" y="0"/>
          <a:chExt cx="0" cy="0"/>
        </a:xfrm>
      </p:grpSpPr>
      <p:grpSp>
        <p:nvGrpSpPr>
          <p:cNvPr name="Group 2" id="2"/>
          <p:cNvGrpSpPr/>
          <p:nvPr/>
        </p:nvGrpSpPr>
        <p:grpSpPr>
          <a:xfrm rot="0">
            <a:off x="-1552560" y="3883420"/>
            <a:ext cx="20414837" cy="6953749"/>
            <a:chOff x="0" y="0"/>
            <a:chExt cx="27219783" cy="9271666"/>
          </a:xfrm>
        </p:grpSpPr>
        <p:sp>
          <p:nvSpPr>
            <p:cNvPr name="Freeform 3" id="3"/>
            <p:cNvSpPr/>
            <p:nvPr/>
          </p:nvSpPr>
          <p:spPr>
            <a:xfrm flipH="false" flipV="false" rot="0">
              <a:off x="0" y="0"/>
              <a:ext cx="11654734" cy="8836407"/>
            </a:xfrm>
            <a:custGeom>
              <a:avLst/>
              <a:gdLst/>
              <a:ahLst/>
              <a:cxnLst/>
              <a:rect r="r" b="b" t="t" l="l"/>
              <a:pathLst>
                <a:path h="8836407" w="11654734">
                  <a:moveTo>
                    <a:pt x="0" y="0"/>
                  </a:moveTo>
                  <a:lnTo>
                    <a:pt x="11654734" y="0"/>
                  </a:lnTo>
                  <a:lnTo>
                    <a:pt x="11654734" y="8836407"/>
                  </a:lnTo>
                  <a:lnTo>
                    <a:pt x="0" y="8836407"/>
                  </a:lnTo>
                  <a:lnTo>
                    <a:pt x="0" y="0"/>
                  </a:lnTo>
                  <a:close/>
                </a:path>
              </a:pathLst>
            </a:custGeom>
            <a:blipFill>
              <a:blip r:embed="rId3">
                <a:alphaModFix amt="55000"/>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7920310" y="2658034"/>
              <a:ext cx="9299473" cy="6239101"/>
            </a:xfrm>
            <a:custGeom>
              <a:avLst/>
              <a:gdLst/>
              <a:ahLst/>
              <a:cxnLst/>
              <a:rect r="r" b="b" t="t" l="l"/>
              <a:pathLst>
                <a:path h="6239101" w="9299473">
                  <a:moveTo>
                    <a:pt x="0" y="0"/>
                  </a:moveTo>
                  <a:lnTo>
                    <a:pt x="9299473" y="0"/>
                  </a:lnTo>
                  <a:lnTo>
                    <a:pt x="9299473" y="6239101"/>
                  </a:lnTo>
                  <a:lnTo>
                    <a:pt x="0" y="6239101"/>
                  </a:lnTo>
                  <a:lnTo>
                    <a:pt x="0" y="0"/>
                  </a:lnTo>
                  <a:close/>
                </a:path>
              </a:pathLst>
            </a:custGeom>
            <a:blipFill>
              <a:blip r:embed="rId5">
                <a:alphaModFix amt="53000"/>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8608014" y="3785266"/>
              <a:ext cx="8177561" cy="5486400"/>
            </a:xfrm>
            <a:custGeom>
              <a:avLst/>
              <a:gdLst/>
              <a:ahLst/>
              <a:cxnLst/>
              <a:rect r="r" b="b" t="t" l="l"/>
              <a:pathLst>
                <a:path h="5486400" w="8177561">
                  <a:moveTo>
                    <a:pt x="0" y="0"/>
                  </a:moveTo>
                  <a:lnTo>
                    <a:pt x="8177561" y="0"/>
                  </a:lnTo>
                  <a:lnTo>
                    <a:pt x="8177561" y="5486400"/>
                  </a:lnTo>
                  <a:lnTo>
                    <a:pt x="0" y="54864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47387" y="1311408"/>
              <a:ext cx="10499142" cy="7960258"/>
            </a:xfrm>
            <a:custGeom>
              <a:avLst/>
              <a:gdLst/>
              <a:ahLst/>
              <a:cxnLst/>
              <a:rect r="r" b="b" t="t" l="l"/>
              <a:pathLst>
                <a:path h="7960258" w="10499142">
                  <a:moveTo>
                    <a:pt x="0" y="0"/>
                  </a:moveTo>
                  <a:lnTo>
                    <a:pt x="10499142" y="0"/>
                  </a:lnTo>
                  <a:lnTo>
                    <a:pt x="10499142" y="7960258"/>
                  </a:lnTo>
                  <a:lnTo>
                    <a:pt x="0" y="796025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436289">
              <a:off x="2783366" y="6183583"/>
              <a:ext cx="575717" cy="1522329"/>
            </a:xfrm>
            <a:custGeom>
              <a:avLst/>
              <a:gdLst/>
              <a:ahLst/>
              <a:cxnLst/>
              <a:rect r="r" b="b" t="t" l="l"/>
              <a:pathLst>
                <a:path h="1522329" w="575717">
                  <a:moveTo>
                    <a:pt x="0" y="0"/>
                  </a:moveTo>
                  <a:lnTo>
                    <a:pt x="575717" y="0"/>
                  </a:lnTo>
                  <a:lnTo>
                    <a:pt x="575717" y="1522329"/>
                  </a:lnTo>
                  <a:lnTo>
                    <a:pt x="0" y="152232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8" id="8"/>
            <p:cNvSpPr/>
            <p:nvPr/>
          </p:nvSpPr>
          <p:spPr>
            <a:xfrm flipH="false" flipV="false" rot="-832132">
              <a:off x="8609041" y="6183583"/>
              <a:ext cx="575717" cy="1522329"/>
            </a:xfrm>
            <a:custGeom>
              <a:avLst/>
              <a:gdLst/>
              <a:ahLst/>
              <a:cxnLst/>
              <a:rect r="r" b="b" t="t" l="l"/>
              <a:pathLst>
                <a:path h="1522329" w="575717">
                  <a:moveTo>
                    <a:pt x="0" y="0"/>
                  </a:moveTo>
                  <a:lnTo>
                    <a:pt x="575717" y="0"/>
                  </a:lnTo>
                  <a:lnTo>
                    <a:pt x="575717" y="1522329"/>
                  </a:lnTo>
                  <a:lnTo>
                    <a:pt x="0" y="152232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grpSp>
        <p:nvGrpSpPr>
          <p:cNvPr name="Group 9" id="9"/>
          <p:cNvGrpSpPr/>
          <p:nvPr/>
        </p:nvGrpSpPr>
        <p:grpSpPr>
          <a:xfrm rot="0">
            <a:off x="1113503" y="2233269"/>
            <a:ext cx="16060994" cy="5862863"/>
            <a:chOff x="0" y="0"/>
            <a:chExt cx="4230056" cy="1544129"/>
          </a:xfrm>
        </p:grpSpPr>
        <p:sp>
          <p:nvSpPr>
            <p:cNvPr name="Freeform 10" id="10"/>
            <p:cNvSpPr/>
            <p:nvPr/>
          </p:nvSpPr>
          <p:spPr>
            <a:xfrm flipH="false" flipV="false" rot="0">
              <a:off x="0" y="0"/>
              <a:ext cx="4230056" cy="1544129"/>
            </a:xfrm>
            <a:custGeom>
              <a:avLst/>
              <a:gdLst/>
              <a:ahLst/>
              <a:cxnLst/>
              <a:rect r="r" b="b" t="t" l="l"/>
              <a:pathLst>
                <a:path h="1544129" w="4230056">
                  <a:moveTo>
                    <a:pt x="24584" y="0"/>
                  </a:moveTo>
                  <a:lnTo>
                    <a:pt x="4205472" y="0"/>
                  </a:lnTo>
                  <a:cubicBezTo>
                    <a:pt x="4211992" y="0"/>
                    <a:pt x="4218245" y="2590"/>
                    <a:pt x="4222855" y="7200"/>
                  </a:cubicBezTo>
                  <a:cubicBezTo>
                    <a:pt x="4227466" y="11811"/>
                    <a:pt x="4230056" y="18064"/>
                    <a:pt x="4230056" y="24584"/>
                  </a:cubicBezTo>
                  <a:lnTo>
                    <a:pt x="4230056" y="1519545"/>
                  </a:lnTo>
                  <a:cubicBezTo>
                    <a:pt x="4230056" y="1526065"/>
                    <a:pt x="4227466" y="1532318"/>
                    <a:pt x="4222855" y="1536928"/>
                  </a:cubicBezTo>
                  <a:cubicBezTo>
                    <a:pt x="4218245" y="1541538"/>
                    <a:pt x="4211992" y="1544129"/>
                    <a:pt x="4205472" y="1544129"/>
                  </a:cubicBezTo>
                  <a:lnTo>
                    <a:pt x="24584" y="1544129"/>
                  </a:lnTo>
                  <a:cubicBezTo>
                    <a:pt x="18064" y="1544129"/>
                    <a:pt x="11811" y="1541538"/>
                    <a:pt x="7200" y="1536928"/>
                  </a:cubicBezTo>
                  <a:cubicBezTo>
                    <a:pt x="2590" y="1532318"/>
                    <a:pt x="0" y="1526065"/>
                    <a:pt x="0" y="1519545"/>
                  </a:cubicBezTo>
                  <a:lnTo>
                    <a:pt x="0" y="24584"/>
                  </a:lnTo>
                  <a:cubicBezTo>
                    <a:pt x="0" y="18064"/>
                    <a:pt x="2590" y="11811"/>
                    <a:pt x="7200" y="7200"/>
                  </a:cubicBezTo>
                  <a:cubicBezTo>
                    <a:pt x="11811" y="2590"/>
                    <a:pt x="18064" y="0"/>
                    <a:pt x="24584" y="0"/>
                  </a:cubicBezTo>
                  <a:close/>
                </a:path>
              </a:pathLst>
            </a:custGeom>
            <a:solidFill>
              <a:srgbClr val="B35400">
                <a:alpha val="56863"/>
              </a:srgbClr>
            </a:solidFill>
          </p:spPr>
        </p:sp>
        <p:sp>
          <p:nvSpPr>
            <p:cNvPr name="TextBox 11" id="11"/>
            <p:cNvSpPr txBox="true"/>
            <p:nvPr/>
          </p:nvSpPr>
          <p:spPr>
            <a:xfrm>
              <a:off x="0" y="-38100"/>
              <a:ext cx="4230056" cy="1582229"/>
            </a:xfrm>
            <a:prstGeom prst="rect">
              <a:avLst/>
            </a:prstGeom>
          </p:spPr>
          <p:txBody>
            <a:bodyPr anchor="ctr" rtlCol="false" tIns="50800" lIns="50800" bIns="50800" rIns="50800"/>
            <a:lstStyle/>
            <a:p>
              <a:pPr algn="ctr">
                <a:lnSpc>
                  <a:spcPts val="2659"/>
                </a:lnSpc>
                <a:spcBef>
                  <a:spcPct val="0"/>
                </a:spcBef>
              </a:pPr>
            </a:p>
          </p:txBody>
        </p:sp>
      </p:grpSp>
      <p:sp>
        <p:nvSpPr>
          <p:cNvPr name="TextBox 12" id="12"/>
          <p:cNvSpPr txBox="true"/>
          <p:nvPr/>
        </p:nvSpPr>
        <p:spPr>
          <a:xfrm rot="0">
            <a:off x="1865236" y="3886805"/>
            <a:ext cx="14557528" cy="4045984"/>
          </a:xfrm>
          <a:prstGeom prst="rect">
            <a:avLst/>
          </a:prstGeom>
        </p:spPr>
        <p:txBody>
          <a:bodyPr anchor="t" rtlCol="false" tIns="0" lIns="0" bIns="0" rIns="0">
            <a:spAutoFit/>
          </a:bodyPr>
          <a:lstStyle/>
          <a:p>
            <a:pPr algn="l" marL="827824" indent="-413912" lvl="1">
              <a:lnSpc>
                <a:spcPts val="5368"/>
              </a:lnSpc>
              <a:buFont typeface="Arial"/>
              <a:buChar char="•"/>
            </a:pPr>
            <a:r>
              <a:rPr lang="en-US" sz="3834" u="sng">
                <a:solidFill>
                  <a:srgbClr val="000000"/>
                </a:solidFill>
                <a:latin typeface="DejaVu Serif"/>
                <a:ea typeface="DejaVu Serif"/>
                <a:cs typeface="DejaVu Serif"/>
                <a:sym typeface="DejaVu Serif"/>
              </a:rPr>
              <a:t>Originally</a:t>
            </a:r>
            <a:r>
              <a:rPr lang="en-US" sz="3834">
                <a:solidFill>
                  <a:srgbClr val="000000"/>
                </a:solidFill>
                <a:latin typeface="DejaVu Serif"/>
                <a:ea typeface="DejaVu Serif"/>
                <a:cs typeface="DejaVu Serif"/>
                <a:sym typeface="DejaVu Serif"/>
              </a:rPr>
              <a:t>, during regionals, </a:t>
            </a:r>
            <a:r>
              <a:rPr lang="en-US" sz="3834" u="sng">
                <a:solidFill>
                  <a:srgbClr val="000000"/>
                </a:solidFill>
                <a:latin typeface="DejaVu Serif"/>
                <a:ea typeface="DejaVu Serif"/>
                <a:cs typeface="DejaVu Serif"/>
                <a:sym typeface="DejaVu Serif"/>
              </a:rPr>
              <a:t>chose to use titanium or anodised aluminium because they were strong and corrosion resistant </a:t>
            </a:r>
            <a:r>
              <a:rPr lang="en-US" sz="3834">
                <a:solidFill>
                  <a:srgbClr val="000000"/>
                </a:solidFill>
                <a:latin typeface="DejaVu Serif"/>
                <a:ea typeface="DejaVu Serif"/>
                <a:cs typeface="DejaVu Serif"/>
                <a:sym typeface="DejaVu Serif"/>
              </a:rPr>
              <a:t>but expensive.</a:t>
            </a:r>
          </a:p>
          <a:p>
            <a:pPr algn="l" marL="827824" indent="-413912" lvl="1">
              <a:lnSpc>
                <a:spcPts val="5368"/>
              </a:lnSpc>
              <a:buFont typeface="Arial"/>
              <a:buChar char="•"/>
            </a:pPr>
            <a:r>
              <a:rPr lang="en-US" sz="3834" u="sng">
                <a:solidFill>
                  <a:srgbClr val="000000"/>
                </a:solidFill>
                <a:latin typeface="DejaVu Serif"/>
                <a:ea typeface="DejaVu Serif"/>
                <a:cs typeface="DejaVu Serif"/>
                <a:sym typeface="DejaVu Serif"/>
              </a:rPr>
              <a:t>A</a:t>
            </a:r>
            <a:r>
              <a:rPr lang="en-US" sz="3834" u="sng">
                <a:solidFill>
                  <a:srgbClr val="000000"/>
                </a:solidFill>
                <a:latin typeface="DejaVu Serif"/>
                <a:ea typeface="DejaVu Serif"/>
                <a:cs typeface="DejaVu Serif"/>
                <a:sym typeface="DejaVu Serif"/>
              </a:rPr>
              <a:t>fter talking with experts</a:t>
            </a:r>
            <a:r>
              <a:rPr lang="en-US" sz="3834">
                <a:solidFill>
                  <a:srgbClr val="000000"/>
                </a:solidFill>
                <a:latin typeface="DejaVu Serif"/>
                <a:ea typeface="DejaVu Serif"/>
                <a:cs typeface="DejaVu Serif"/>
                <a:sym typeface="DejaVu Serif"/>
              </a:rPr>
              <a:t>, we decided to use </a:t>
            </a:r>
            <a:r>
              <a:rPr lang="en-US" sz="3834" u="sng">
                <a:solidFill>
                  <a:srgbClr val="000000"/>
                </a:solidFill>
                <a:latin typeface="DejaVu Serif"/>
                <a:ea typeface="DejaVu Serif"/>
                <a:cs typeface="DejaVu Serif"/>
                <a:sym typeface="DejaVu Serif"/>
              </a:rPr>
              <a:t>plastics</a:t>
            </a:r>
            <a:r>
              <a:rPr lang="en-US" sz="3834">
                <a:solidFill>
                  <a:srgbClr val="000000"/>
                </a:solidFill>
                <a:latin typeface="DejaVu Serif"/>
                <a:ea typeface="DejaVu Serif"/>
                <a:cs typeface="DejaVu Serif"/>
                <a:sym typeface="DejaVu Serif"/>
              </a:rPr>
              <a:t>, as they are </a:t>
            </a:r>
            <a:r>
              <a:rPr lang="en-US" sz="3834" u="sng">
                <a:solidFill>
                  <a:srgbClr val="000000"/>
                </a:solidFill>
                <a:latin typeface="DejaVu Serif"/>
                <a:ea typeface="DejaVu Serif"/>
                <a:cs typeface="DejaVu Serif"/>
                <a:sym typeface="DejaVu Serif"/>
              </a:rPr>
              <a:t>cheaper</a:t>
            </a:r>
          </a:p>
          <a:p>
            <a:pPr algn="l" marL="827824" indent="-413912" lvl="1">
              <a:lnSpc>
                <a:spcPts val="5368"/>
              </a:lnSpc>
              <a:buFont typeface="Arial"/>
              <a:buChar char="•"/>
            </a:pPr>
            <a:r>
              <a:rPr lang="en-US" sz="3834">
                <a:solidFill>
                  <a:srgbClr val="000000"/>
                </a:solidFill>
                <a:latin typeface="DejaVu Serif"/>
                <a:ea typeface="DejaVu Serif"/>
                <a:cs typeface="DejaVu Serif"/>
                <a:sym typeface="DejaVu Serif"/>
              </a:rPr>
              <a:t>Specifically, Nylon 12 Carbon Filled</a:t>
            </a:r>
          </a:p>
        </p:txBody>
      </p:sp>
      <p:sp>
        <p:nvSpPr>
          <p:cNvPr name="Freeform 13" id="13"/>
          <p:cNvSpPr/>
          <p:nvPr/>
        </p:nvSpPr>
        <p:spPr>
          <a:xfrm flipH="false" flipV="false" rot="0">
            <a:off x="0" y="0"/>
            <a:ext cx="2396613" cy="2396613"/>
          </a:xfrm>
          <a:custGeom>
            <a:avLst/>
            <a:gdLst/>
            <a:ahLst/>
            <a:cxnLst/>
            <a:rect r="r" b="b" t="t" l="l"/>
            <a:pathLst>
              <a:path h="2396613" w="2396613">
                <a:moveTo>
                  <a:pt x="0" y="0"/>
                </a:moveTo>
                <a:lnTo>
                  <a:pt x="2396613" y="0"/>
                </a:lnTo>
                <a:lnTo>
                  <a:pt x="2396613" y="2396613"/>
                </a:lnTo>
                <a:lnTo>
                  <a:pt x="0" y="2396613"/>
                </a:lnTo>
                <a:lnTo>
                  <a:pt x="0" y="0"/>
                </a:lnTo>
                <a:close/>
              </a:path>
            </a:pathLst>
          </a:custGeom>
          <a:blipFill>
            <a:blip r:embed="rId9"/>
            <a:stretch>
              <a:fillRect l="-105640" t="-23315" r="-101654" b="-81175"/>
            </a:stretch>
          </a:blipFill>
        </p:spPr>
      </p:sp>
      <p:sp>
        <p:nvSpPr>
          <p:cNvPr name="TextBox 14" id="14"/>
          <p:cNvSpPr txBox="true"/>
          <p:nvPr/>
        </p:nvSpPr>
        <p:spPr>
          <a:xfrm rot="0">
            <a:off x="3679196" y="1995144"/>
            <a:ext cx="11276074" cy="2052576"/>
          </a:xfrm>
          <a:prstGeom prst="rect">
            <a:avLst/>
          </a:prstGeom>
        </p:spPr>
        <p:txBody>
          <a:bodyPr anchor="t" rtlCol="false" tIns="0" lIns="0" bIns="0" rIns="0">
            <a:spAutoFit/>
          </a:bodyPr>
          <a:lstStyle/>
          <a:p>
            <a:pPr algn="ctr">
              <a:lnSpc>
                <a:spcPts val="16710"/>
              </a:lnSpc>
            </a:pPr>
            <a:r>
              <a:rPr lang="en-US" sz="11936">
                <a:solidFill>
                  <a:srgbClr val="000000"/>
                </a:solidFill>
                <a:latin typeface="Norwester"/>
                <a:ea typeface="Norwester"/>
                <a:cs typeface="Norwester"/>
                <a:sym typeface="Norwester"/>
              </a:rPr>
              <a:t>Materials</a:t>
            </a:r>
          </a:p>
        </p:txBody>
      </p:sp>
      <p:grpSp>
        <p:nvGrpSpPr>
          <p:cNvPr name="Group 15" id="15"/>
          <p:cNvGrpSpPr/>
          <p:nvPr/>
        </p:nvGrpSpPr>
        <p:grpSpPr>
          <a:xfrm rot="0">
            <a:off x="3687397" y="8334257"/>
            <a:ext cx="10913206" cy="623788"/>
            <a:chOff x="0" y="0"/>
            <a:chExt cx="2054719" cy="117446"/>
          </a:xfrm>
        </p:grpSpPr>
        <p:sp>
          <p:nvSpPr>
            <p:cNvPr name="Freeform 16" id="16"/>
            <p:cNvSpPr/>
            <p:nvPr/>
          </p:nvSpPr>
          <p:spPr>
            <a:xfrm flipH="false" flipV="false" rot="0">
              <a:off x="0" y="0"/>
              <a:ext cx="2054719" cy="117446"/>
            </a:xfrm>
            <a:custGeom>
              <a:avLst/>
              <a:gdLst/>
              <a:ahLst/>
              <a:cxnLst/>
              <a:rect r="r" b="b" t="t" l="l"/>
              <a:pathLst>
                <a:path h="117446" w="2054719">
                  <a:moveTo>
                    <a:pt x="58723" y="0"/>
                  </a:moveTo>
                  <a:lnTo>
                    <a:pt x="1995996" y="0"/>
                  </a:lnTo>
                  <a:cubicBezTo>
                    <a:pt x="2028428" y="0"/>
                    <a:pt x="2054719" y="26291"/>
                    <a:pt x="2054719" y="58723"/>
                  </a:cubicBezTo>
                  <a:lnTo>
                    <a:pt x="2054719" y="58723"/>
                  </a:lnTo>
                  <a:cubicBezTo>
                    <a:pt x="2054719" y="91155"/>
                    <a:pt x="2028428" y="117446"/>
                    <a:pt x="1995996" y="117446"/>
                  </a:cubicBezTo>
                  <a:lnTo>
                    <a:pt x="58723" y="117446"/>
                  </a:lnTo>
                  <a:cubicBezTo>
                    <a:pt x="26291" y="117446"/>
                    <a:pt x="0" y="91155"/>
                    <a:pt x="0" y="58723"/>
                  </a:cubicBezTo>
                  <a:lnTo>
                    <a:pt x="0" y="58723"/>
                  </a:lnTo>
                  <a:cubicBezTo>
                    <a:pt x="0" y="26291"/>
                    <a:pt x="26291" y="0"/>
                    <a:pt x="58723" y="0"/>
                  </a:cubicBezTo>
                  <a:close/>
                </a:path>
              </a:pathLst>
            </a:custGeom>
            <a:solidFill>
              <a:srgbClr val="FFFFFF">
                <a:alpha val="74902"/>
              </a:srgbClr>
            </a:solidFill>
          </p:spPr>
        </p:sp>
        <p:sp>
          <p:nvSpPr>
            <p:cNvPr name="TextBox 17" id="17"/>
            <p:cNvSpPr txBox="true"/>
            <p:nvPr/>
          </p:nvSpPr>
          <p:spPr>
            <a:xfrm>
              <a:off x="0" y="-352425"/>
              <a:ext cx="2054719" cy="469871"/>
            </a:xfrm>
            <a:prstGeom prst="rect">
              <a:avLst/>
            </a:prstGeom>
          </p:spPr>
          <p:txBody>
            <a:bodyPr anchor="ctr" rtlCol="false" tIns="50800" lIns="50800" bIns="50800" rIns="50800"/>
            <a:lstStyle/>
            <a:p>
              <a:pPr algn="ctr">
                <a:lnSpc>
                  <a:spcPts val="25060"/>
                </a:lnSpc>
              </a:pPr>
            </a:p>
          </p:txBody>
        </p:sp>
      </p:grpSp>
      <p:sp>
        <p:nvSpPr>
          <p:cNvPr name="TextBox 18" id="18"/>
          <p:cNvSpPr txBox="true"/>
          <p:nvPr/>
        </p:nvSpPr>
        <p:spPr>
          <a:xfrm rot="0">
            <a:off x="3932167" y="8295314"/>
            <a:ext cx="10423666" cy="615950"/>
          </a:xfrm>
          <a:prstGeom prst="rect">
            <a:avLst/>
          </a:prstGeom>
        </p:spPr>
        <p:txBody>
          <a:bodyPr anchor="t" rtlCol="false" tIns="0" lIns="0" bIns="0" rIns="0">
            <a:spAutoFit/>
          </a:bodyPr>
          <a:lstStyle/>
          <a:p>
            <a:pPr algn="l">
              <a:lnSpc>
                <a:spcPts val="4900"/>
              </a:lnSpc>
            </a:pPr>
            <a:r>
              <a:rPr lang="en-US" sz="3500">
                <a:solidFill>
                  <a:srgbClr val="000000"/>
                </a:solidFill>
                <a:latin typeface="DejaVu Serif"/>
                <a:ea typeface="DejaVu Serif"/>
                <a:cs typeface="DejaVu Serif"/>
                <a:sym typeface="DejaVu Serif"/>
              </a:rPr>
              <a:t>See page 14 - 15 of the Innovation Design file</a:t>
            </a:r>
          </a:p>
        </p:txBody>
      </p:sp>
      <p:sp>
        <p:nvSpPr>
          <p:cNvPr name="Freeform 19" id="19"/>
          <p:cNvSpPr/>
          <p:nvPr/>
        </p:nvSpPr>
        <p:spPr>
          <a:xfrm flipH="false" flipV="false" rot="0">
            <a:off x="16422764" y="191281"/>
            <a:ext cx="1674839" cy="1674839"/>
          </a:xfrm>
          <a:custGeom>
            <a:avLst/>
            <a:gdLst/>
            <a:ahLst/>
            <a:cxnLst/>
            <a:rect r="r" b="b" t="t" l="l"/>
            <a:pathLst>
              <a:path h="1674839" w="1674839">
                <a:moveTo>
                  <a:pt x="0" y="0"/>
                </a:moveTo>
                <a:lnTo>
                  <a:pt x="1674839" y="0"/>
                </a:lnTo>
                <a:lnTo>
                  <a:pt x="1674839" y="1674838"/>
                </a:lnTo>
                <a:lnTo>
                  <a:pt x="0" y="1674838"/>
                </a:lnTo>
                <a:lnTo>
                  <a:pt x="0" y="0"/>
                </a:lnTo>
                <a:close/>
              </a:path>
            </a:pathLst>
          </a:custGeom>
          <a:blipFill>
            <a:blip r:embed="rId10"/>
            <a:stretch>
              <a:fillRect l="0" t="0" r="0" b="0"/>
            </a:stretch>
          </a:blipFill>
        </p:spPr>
      </p:sp>
    </p:spTree>
  </p:cSld>
  <p:clrMapOvr>
    <a:masterClrMapping/>
  </p:clrMapOvr>
  <p:transition spd="med">
    <p:push dir="l"/>
  </p:transition>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E8A706"/>
        </a:solidFill>
      </p:bgPr>
    </p:bg>
    <p:spTree>
      <p:nvGrpSpPr>
        <p:cNvPr id="1" name=""/>
        <p:cNvGrpSpPr/>
        <p:nvPr/>
      </p:nvGrpSpPr>
      <p:grpSpPr>
        <a:xfrm>
          <a:off x="0" y="0"/>
          <a:ext cx="0" cy="0"/>
          <a:chOff x="0" y="0"/>
          <a:chExt cx="0" cy="0"/>
        </a:xfrm>
      </p:grpSpPr>
      <p:grpSp>
        <p:nvGrpSpPr>
          <p:cNvPr name="Group 2" id="2"/>
          <p:cNvGrpSpPr/>
          <p:nvPr/>
        </p:nvGrpSpPr>
        <p:grpSpPr>
          <a:xfrm rot="0">
            <a:off x="-1552560" y="3883420"/>
            <a:ext cx="20414837" cy="6953749"/>
            <a:chOff x="0" y="0"/>
            <a:chExt cx="27219783" cy="9271666"/>
          </a:xfrm>
        </p:grpSpPr>
        <p:sp>
          <p:nvSpPr>
            <p:cNvPr name="Freeform 3" id="3"/>
            <p:cNvSpPr/>
            <p:nvPr/>
          </p:nvSpPr>
          <p:spPr>
            <a:xfrm flipH="false" flipV="false" rot="0">
              <a:off x="0" y="0"/>
              <a:ext cx="11654734" cy="8836407"/>
            </a:xfrm>
            <a:custGeom>
              <a:avLst/>
              <a:gdLst/>
              <a:ahLst/>
              <a:cxnLst/>
              <a:rect r="r" b="b" t="t" l="l"/>
              <a:pathLst>
                <a:path h="8836407" w="11654734">
                  <a:moveTo>
                    <a:pt x="0" y="0"/>
                  </a:moveTo>
                  <a:lnTo>
                    <a:pt x="11654734" y="0"/>
                  </a:lnTo>
                  <a:lnTo>
                    <a:pt x="11654734" y="8836407"/>
                  </a:lnTo>
                  <a:lnTo>
                    <a:pt x="0" y="8836407"/>
                  </a:lnTo>
                  <a:lnTo>
                    <a:pt x="0" y="0"/>
                  </a:lnTo>
                  <a:close/>
                </a:path>
              </a:pathLst>
            </a:custGeom>
            <a:blipFill>
              <a:blip r:embed="rId2">
                <a:alphaModFix amt="55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7920310" y="2658034"/>
              <a:ext cx="9299473" cy="6239101"/>
            </a:xfrm>
            <a:custGeom>
              <a:avLst/>
              <a:gdLst/>
              <a:ahLst/>
              <a:cxnLst/>
              <a:rect r="r" b="b" t="t" l="l"/>
              <a:pathLst>
                <a:path h="6239101" w="9299473">
                  <a:moveTo>
                    <a:pt x="0" y="0"/>
                  </a:moveTo>
                  <a:lnTo>
                    <a:pt x="9299473" y="0"/>
                  </a:lnTo>
                  <a:lnTo>
                    <a:pt x="9299473" y="6239101"/>
                  </a:lnTo>
                  <a:lnTo>
                    <a:pt x="0" y="6239101"/>
                  </a:lnTo>
                  <a:lnTo>
                    <a:pt x="0" y="0"/>
                  </a:lnTo>
                  <a:close/>
                </a:path>
              </a:pathLst>
            </a:custGeom>
            <a:blipFill>
              <a:blip r:embed="rId4">
                <a:alphaModFix amt="53000"/>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8608014" y="3785266"/>
              <a:ext cx="8177561" cy="5486400"/>
            </a:xfrm>
            <a:custGeom>
              <a:avLst/>
              <a:gdLst/>
              <a:ahLst/>
              <a:cxnLst/>
              <a:rect r="r" b="b" t="t" l="l"/>
              <a:pathLst>
                <a:path h="5486400" w="8177561">
                  <a:moveTo>
                    <a:pt x="0" y="0"/>
                  </a:moveTo>
                  <a:lnTo>
                    <a:pt x="8177561" y="0"/>
                  </a:lnTo>
                  <a:lnTo>
                    <a:pt x="8177561" y="5486400"/>
                  </a:lnTo>
                  <a:lnTo>
                    <a:pt x="0" y="54864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47387" y="1311408"/>
              <a:ext cx="10499142" cy="7960258"/>
            </a:xfrm>
            <a:custGeom>
              <a:avLst/>
              <a:gdLst/>
              <a:ahLst/>
              <a:cxnLst/>
              <a:rect r="r" b="b" t="t" l="l"/>
              <a:pathLst>
                <a:path h="7960258" w="10499142">
                  <a:moveTo>
                    <a:pt x="0" y="0"/>
                  </a:moveTo>
                  <a:lnTo>
                    <a:pt x="10499142" y="0"/>
                  </a:lnTo>
                  <a:lnTo>
                    <a:pt x="10499142" y="7960258"/>
                  </a:lnTo>
                  <a:lnTo>
                    <a:pt x="0" y="796025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436289">
              <a:off x="2783366" y="6183583"/>
              <a:ext cx="575717" cy="1522329"/>
            </a:xfrm>
            <a:custGeom>
              <a:avLst/>
              <a:gdLst/>
              <a:ahLst/>
              <a:cxnLst/>
              <a:rect r="r" b="b" t="t" l="l"/>
              <a:pathLst>
                <a:path h="1522329" w="575717">
                  <a:moveTo>
                    <a:pt x="0" y="0"/>
                  </a:moveTo>
                  <a:lnTo>
                    <a:pt x="575717" y="0"/>
                  </a:lnTo>
                  <a:lnTo>
                    <a:pt x="575717" y="1522329"/>
                  </a:lnTo>
                  <a:lnTo>
                    <a:pt x="0" y="152232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832132">
              <a:off x="8609041" y="6183583"/>
              <a:ext cx="575717" cy="1522329"/>
            </a:xfrm>
            <a:custGeom>
              <a:avLst/>
              <a:gdLst/>
              <a:ahLst/>
              <a:cxnLst/>
              <a:rect r="r" b="b" t="t" l="l"/>
              <a:pathLst>
                <a:path h="1522329" w="575717">
                  <a:moveTo>
                    <a:pt x="0" y="0"/>
                  </a:moveTo>
                  <a:lnTo>
                    <a:pt x="575717" y="0"/>
                  </a:lnTo>
                  <a:lnTo>
                    <a:pt x="575717" y="1522329"/>
                  </a:lnTo>
                  <a:lnTo>
                    <a:pt x="0" y="152232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grpSp>
        <p:nvGrpSpPr>
          <p:cNvPr name="Group 9" id="9"/>
          <p:cNvGrpSpPr/>
          <p:nvPr/>
        </p:nvGrpSpPr>
        <p:grpSpPr>
          <a:xfrm rot="0">
            <a:off x="1113503" y="1071102"/>
            <a:ext cx="16060994" cy="8187198"/>
            <a:chOff x="0" y="0"/>
            <a:chExt cx="4230056" cy="2156299"/>
          </a:xfrm>
        </p:grpSpPr>
        <p:sp>
          <p:nvSpPr>
            <p:cNvPr name="Freeform 10" id="10"/>
            <p:cNvSpPr/>
            <p:nvPr/>
          </p:nvSpPr>
          <p:spPr>
            <a:xfrm flipH="false" flipV="false" rot="0">
              <a:off x="0" y="0"/>
              <a:ext cx="4230056" cy="2156299"/>
            </a:xfrm>
            <a:custGeom>
              <a:avLst/>
              <a:gdLst/>
              <a:ahLst/>
              <a:cxnLst/>
              <a:rect r="r" b="b" t="t" l="l"/>
              <a:pathLst>
                <a:path h="2156299" w="4230056">
                  <a:moveTo>
                    <a:pt x="24584" y="0"/>
                  </a:moveTo>
                  <a:lnTo>
                    <a:pt x="4205472" y="0"/>
                  </a:lnTo>
                  <a:cubicBezTo>
                    <a:pt x="4211992" y="0"/>
                    <a:pt x="4218245" y="2590"/>
                    <a:pt x="4222855" y="7200"/>
                  </a:cubicBezTo>
                  <a:cubicBezTo>
                    <a:pt x="4227466" y="11811"/>
                    <a:pt x="4230056" y="18064"/>
                    <a:pt x="4230056" y="24584"/>
                  </a:cubicBezTo>
                  <a:lnTo>
                    <a:pt x="4230056" y="2131716"/>
                  </a:lnTo>
                  <a:cubicBezTo>
                    <a:pt x="4230056" y="2138236"/>
                    <a:pt x="4227466" y="2144488"/>
                    <a:pt x="4222855" y="2149099"/>
                  </a:cubicBezTo>
                  <a:cubicBezTo>
                    <a:pt x="4218245" y="2153709"/>
                    <a:pt x="4211992" y="2156299"/>
                    <a:pt x="4205472" y="2156299"/>
                  </a:cubicBezTo>
                  <a:lnTo>
                    <a:pt x="24584" y="2156299"/>
                  </a:lnTo>
                  <a:cubicBezTo>
                    <a:pt x="18064" y="2156299"/>
                    <a:pt x="11811" y="2153709"/>
                    <a:pt x="7200" y="2149099"/>
                  </a:cubicBezTo>
                  <a:cubicBezTo>
                    <a:pt x="2590" y="2144488"/>
                    <a:pt x="0" y="2138236"/>
                    <a:pt x="0" y="2131716"/>
                  </a:cubicBezTo>
                  <a:lnTo>
                    <a:pt x="0" y="24584"/>
                  </a:lnTo>
                  <a:cubicBezTo>
                    <a:pt x="0" y="18064"/>
                    <a:pt x="2590" y="11811"/>
                    <a:pt x="7200" y="7200"/>
                  </a:cubicBezTo>
                  <a:cubicBezTo>
                    <a:pt x="11811" y="2590"/>
                    <a:pt x="18064" y="0"/>
                    <a:pt x="24584" y="0"/>
                  </a:cubicBezTo>
                  <a:close/>
                </a:path>
              </a:pathLst>
            </a:custGeom>
            <a:solidFill>
              <a:srgbClr val="B35400">
                <a:alpha val="56863"/>
              </a:srgbClr>
            </a:solidFill>
          </p:spPr>
        </p:sp>
        <p:sp>
          <p:nvSpPr>
            <p:cNvPr name="TextBox 11" id="11"/>
            <p:cNvSpPr txBox="true"/>
            <p:nvPr/>
          </p:nvSpPr>
          <p:spPr>
            <a:xfrm>
              <a:off x="0" y="-38100"/>
              <a:ext cx="4230056" cy="2194399"/>
            </a:xfrm>
            <a:prstGeom prst="rect">
              <a:avLst/>
            </a:prstGeom>
          </p:spPr>
          <p:txBody>
            <a:bodyPr anchor="ctr" rtlCol="false" tIns="50800" lIns="50800" bIns="50800" rIns="50800"/>
            <a:lstStyle/>
            <a:p>
              <a:pPr algn="ctr">
                <a:lnSpc>
                  <a:spcPts val="2659"/>
                </a:lnSpc>
                <a:spcBef>
                  <a:spcPct val="0"/>
                </a:spcBef>
              </a:pPr>
            </a:p>
          </p:txBody>
        </p:sp>
      </p:grpSp>
      <p:sp>
        <p:nvSpPr>
          <p:cNvPr name="Freeform 12" id="12"/>
          <p:cNvSpPr/>
          <p:nvPr/>
        </p:nvSpPr>
        <p:spPr>
          <a:xfrm flipH="false" flipV="false" rot="0">
            <a:off x="0" y="0"/>
            <a:ext cx="2396613" cy="2396613"/>
          </a:xfrm>
          <a:custGeom>
            <a:avLst/>
            <a:gdLst/>
            <a:ahLst/>
            <a:cxnLst/>
            <a:rect r="r" b="b" t="t" l="l"/>
            <a:pathLst>
              <a:path h="2396613" w="2396613">
                <a:moveTo>
                  <a:pt x="0" y="0"/>
                </a:moveTo>
                <a:lnTo>
                  <a:pt x="2396613" y="0"/>
                </a:lnTo>
                <a:lnTo>
                  <a:pt x="2396613" y="2396613"/>
                </a:lnTo>
                <a:lnTo>
                  <a:pt x="0" y="2396613"/>
                </a:lnTo>
                <a:lnTo>
                  <a:pt x="0" y="0"/>
                </a:lnTo>
                <a:close/>
              </a:path>
            </a:pathLst>
          </a:custGeom>
          <a:blipFill>
            <a:blip r:embed="rId8"/>
            <a:stretch>
              <a:fillRect l="-105640" t="-23315" r="-101654" b="-81175"/>
            </a:stretch>
          </a:blipFill>
        </p:spPr>
      </p:sp>
      <p:grpSp>
        <p:nvGrpSpPr>
          <p:cNvPr name="Group 13" id="13"/>
          <p:cNvGrpSpPr/>
          <p:nvPr/>
        </p:nvGrpSpPr>
        <p:grpSpPr>
          <a:xfrm rot="0">
            <a:off x="3198255" y="9506993"/>
            <a:ext cx="10913206" cy="623788"/>
            <a:chOff x="0" y="0"/>
            <a:chExt cx="14550941" cy="831718"/>
          </a:xfrm>
        </p:grpSpPr>
        <p:grpSp>
          <p:nvGrpSpPr>
            <p:cNvPr name="Group 14" id="14"/>
            <p:cNvGrpSpPr/>
            <p:nvPr/>
          </p:nvGrpSpPr>
          <p:grpSpPr>
            <a:xfrm rot="0">
              <a:off x="0" y="0"/>
              <a:ext cx="14550941" cy="831718"/>
              <a:chOff x="0" y="0"/>
              <a:chExt cx="2054719" cy="117446"/>
            </a:xfrm>
          </p:grpSpPr>
          <p:sp>
            <p:nvSpPr>
              <p:cNvPr name="Freeform 15" id="15"/>
              <p:cNvSpPr/>
              <p:nvPr/>
            </p:nvSpPr>
            <p:spPr>
              <a:xfrm flipH="false" flipV="false" rot="0">
                <a:off x="0" y="0"/>
                <a:ext cx="2054719" cy="117446"/>
              </a:xfrm>
              <a:custGeom>
                <a:avLst/>
                <a:gdLst/>
                <a:ahLst/>
                <a:cxnLst/>
                <a:rect r="r" b="b" t="t" l="l"/>
                <a:pathLst>
                  <a:path h="117446" w="2054719">
                    <a:moveTo>
                      <a:pt x="58723" y="0"/>
                    </a:moveTo>
                    <a:lnTo>
                      <a:pt x="1995996" y="0"/>
                    </a:lnTo>
                    <a:cubicBezTo>
                      <a:pt x="2028428" y="0"/>
                      <a:pt x="2054719" y="26291"/>
                      <a:pt x="2054719" y="58723"/>
                    </a:cubicBezTo>
                    <a:lnTo>
                      <a:pt x="2054719" y="58723"/>
                    </a:lnTo>
                    <a:cubicBezTo>
                      <a:pt x="2054719" y="91155"/>
                      <a:pt x="2028428" y="117446"/>
                      <a:pt x="1995996" y="117446"/>
                    </a:cubicBezTo>
                    <a:lnTo>
                      <a:pt x="58723" y="117446"/>
                    </a:lnTo>
                    <a:cubicBezTo>
                      <a:pt x="26291" y="117446"/>
                      <a:pt x="0" y="91155"/>
                      <a:pt x="0" y="58723"/>
                    </a:cubicBezTo>
                    <a:lnTo>
                      <a:pt x="0" y="58723"/>
                    </a:lnTo>
                    <a:cubicBezTo>
                      <a:pt x="0" y="26291"/>
                      <a:pt x="26291" y="0"/>
                      <a:pt x="58723" y="0"/>
                    </a:cubicBezTo>
                    <a:close/>
                  </a:path>
                </a:pathLst>
              </a:custGeom>
              <a:solidFill>
                <a:srgbClr val="FFFFFF">
                  <a:alpha val="74902"/>
                </a:srgbClr>
              </a:solidFill>
            </p:spPr>
          </p:sp>
          <p:sp>
            <p:nvSpPr>
              <p:cNvPr name="TextBox 16" id="16"/>
              <p:cNvSpPr txBox="true"/>
              <p:nvPr/>
            </p:nvSpPr>
            <p:spPr>
              <a:xfrm>
                <a:off x="0" y="-352425"/>
                <a:ext cx="2054719" cy="469871"/>
              </a:xfrm>
              <a:prstGeom prst="rect">
                <a:avLst/>
              </a:prstGeom>
            </p:spPr>
            <p:txBody>
              <a:bodyPr anchor="ctr" rtlCol="false" tIns="50800" lIns="50800" bIns="50800" rIns="50800"/>
              <a:lstStyle/>
              <a:p>
                <a:pPr algn="ctr">
                  <a:lnSpc>
                    <a:spcPts val="25060"/>
                  </a:lnSpc>
                </a:pPr>
              </a:p>
            </p:txBody>
          </p:sp>
        </p:grpSp>
        <p:sp>
          <p:nvSpPr>
            <p:cNvPr name="TextBox 17" id="17"/>
            <p:cNvSpPr txBox="true"/>
            <p:nvPr/>
          </p:nvSpPr>
          <p:spPr>
            <a:xfrm rot="0">
              <a:off x="652719" y="2911"/>
              <a:ext cx="13898222" cy="792692"/>
            </a:xfrm>
            <a:prstGeom prst="rect">
              <a:avLst/>
            </a:prstGeom>
          </p:spPr>
          <p:txBody>
            <a:bodyPr anchor="t" rtlCol="false" tIns="0" lIns="0" bIns="0" rIns="0">
              <a:spAutoFit/>
            </a:bodyPr>
            <a:lstStyle/>
            <a:p>
              <a:pPr algn="l">
                <a:lnSpc>
                  <a:spcPts val="4900"/>
                </a:lnSpc>
              </a:pPr>
              <a:r>
                <a:rPr lang="en-US" sz="3500">
                  <a:solidFill>
                    <a:srgbClr val="000000"/>
                  </a:solidFill>
                  <a:latin typeface="DejaVu Serif"/>
                  <a:ea typeface="DejaVu Serif"/>
                  <a:cs typeface="DejaVu Serif"/>
                  <a:sym typeface="DejaVu Serif"/>
                </a:rPr>
                <a:t>See page 14 - 15 of the Innovation Design file</a:t>
              </a:r>
            </a:p>
          </p:txBody>
        </p:sp>
      </p:grpSp>
      <p:sp>
        <p:nvSpPr>
          <p:cNvPr name="TextBox 18" id="18"/>
          <p:cNvSpPr txBox="true"/>
          <p:nvPr/>
        </p:nvSpPr>
        <p:spPr>
          <a:xfrm rot="0">
            <a:off x="3683676" y="704058"/>
            <a:ext cx="11276074" cy="2076450"/>
          </a:xfrm>
          <a:prstGeom prst="rect">
            <a:avLst/>
          </a:prstGeom>
        </p:spPr>
        <p:txBody>
          <a:bodyPr anchor="t" rtlCol="false" tIns="0" lIns="0" bIns="0" rIns="0">
            <a:spAutoFit/>
          </a:bodyPr>
          <a:lstStyle/>
          <a:p>
            <a:pPr algn="ctr">
              <a:lnSpc>
                <a:spcPts val="16800"/>
              </a:lnSpc>
            </a:pPr>
            <a:r>
              <a:rPr lang="en-US" sz="12000">
                <a:solidFill>
                  <a:srgbClr val="000000"/>
                </a:solidFill>
                <a:latin typeface="Norwester"/>
                <a:ea typeface="Norwester"/>
                <a:cs typeface="Norwester"/>
                <a:sym typeface="Norwester"/>
              </a:rPr>
              <a:t>Cost</a:t>
            </a:r>
          </a:p>
        </p:txBody>
      </p:sp>
      <p:sp>
        <p:nvSpPr>
          <p:cNvPr name="TextBox 19" id="19"/>
          <p:cNvSpPr txBox="true"/>
          <p:nvPr/>
        </p:nvSpPr>
        <p:spPr>
          <a:xfrm rot="0">
            <a:off x="1376094" y="2760709"/>
            <a:ext cx="14557528" cy="4722259"/>
          </a:xfrm>
          <a:prstGeom prst="rect">
            <a:avLst/>
          </a:prstGeom>
        </p:spPr>
        <p:txBody>
          <a:bodyPr anchor="t" rtlCol="false" tIns="0" lIns="0" bIns="0" rIns="0">
            <a:spAutoFit/>
          </a:bodyPr>
          <a:lstStyle/>
          <a:p>
            <a:pPr algn="l" marL="827824" indent="-413912" lvl="1">
              <a:lnSpc>
                <a:spcPts val="5368"/>
              </a:lnSpc>
              <a:buFont typeface="Arial"/>
              <a:buChar char="•"/>
            </a:pPr>
            <a:r>
              <a:rPr lang="en-US" sz="3834">
                <a:solidFill>
                  <a:srgbClr val="000000"/>
                </a:solidFill>
                <a:latin typeface="DejaVu Serif"/>
                <a:ea typeface="DejaVu Serif"/>
                <a:cs typeface="DejaVu Serif"/>
                <a:sym typeface="DejaVu Serif"/>
              </a:rPr>
              <a:t>Predicted cost of plastic - $15</a:t>
            </a:r>
          </a:p>
          <a:p>
            <a:pPr algn="l" marL="827824" indent="-413912" lvl="1">
              <a:lnSpc>
                <a:spcPts val="5368"/>
              </a:lnSpc>
              <a:buFont typeface="Arial"/>
              <a:buChar char="•"/>
            </a:pPr>
            <a:r>
              <a:rPr lang="en-US" sz="3834">
                <a:solidFill>
                  <a:srgbClr val="000000"/>
                </a:solidFill>
                <a:latin typeface="DejaVu Serif"/>
                <a:ea typeface="DejaVu Serif"/>
                <a:cs typeface="DejaVu Serif"/>
                <a:sym typeface="DejaVu Serif"/>
              </a:rPr>
              <a:t>Predicted cost of electronics - $100</a:t>
            </a:r>
          </a:p>
          <a:p>
            <a:pPr algn="l" marL="827824" indent="-413912" lvl="1">
              <a:lnSpc>
                <a:spcPts val="5368"/>
              </a:lnSpc>
              <a:buFont typeface="Arial"/>
              <a:buChar char="•"/>
            </a:pPr>
            <a:r>
              <a:rPr lang="en-US" sz="3834">
                <a:solidFill>
                  <a:srgbClr val="000000"/>
                </a:solidFill>
                <a:latin typeface="DejaVu Serif"/>
                <a:ea typeface="DejaVu Serif"/>
                <a:cs typeface="DejaVu Serif"/>
                <a:sym typeface="DejaVu Serif"/>
              </a:rPr>
              <a:t>Predicted cost of connector - $300</a:t>
            </a:r>
          </a:p>
          <a:p>
            <a:pPr algn="l" marL="827824" indent="-413912" lvl="1">
              <a:lnSpc>
                <a:spcPts val="5368"/>
              </a:lnSpc>
              <a:buFont typeface="Arial"/>
              <a:buChar char="•"/>
            </a:pPr>
            <a:r>
              <a:rPr lang="en-US" sz="3834" u="sng">
                <a:solidFill>
                  <a:srgbClr val="000000"/>
                </a:solidFill>
                <a:latin typeface="DejaVu Serif"/>
                <a:ea typeface="DejaVu Serif"/>
                <a:cs typeface="DejaVu Serif"/>
                <a:sym typeface="DejaVu Serif"/>
              </a:rPr>
              <a:t>Predicted total - $415 (AUD)</a:t>
            </a:r>
          </a:p>
          <a:p>
            <a:pPr algn="l">
              <a:lnSpc>
                <a:spcPts val="5368"/>
              </a:lnSpc>
            </a:pPr>
          </a:p>
          <a:p>
            <a:pPr algn="l">
              <a:lnSpc>
                <a:spcPts val="5368"/>
              </a:lnSpc>
            </a:pPr>
            <a:r>
              <a:rPr lang="en-US" sz="3834">
                <a:solidFill>
                  <a:srgbClr val="000000"/>
                </a:solidFill>
                <a:latin typeface="DejaVu Serif"/>
                <a:ea typeface="DejaVu Serif"/>
                <a:cs typeface="DejaVu Serif"/>
                <a:sym typeface="DejaVu Serif"/>
              </a:rPr>
              <a:t>Nylon 12 CF - $120 per 1 kg (eSun ePA-12 Nylon 3D Print Filament 1kg 1.75mm), total print amount is 125 grams</a:t>
            </a:r>
          </a:p>
        </p:txBody>
      </p:sp>
      <p:sp>
        <p:nvSpPr>
          <p:cNvPr name="Freeform 20" id="20"/>
          <p:cNvSpPr/>
          <p:nvPr/>
        </p:nvSpPr>
        <p:spPr>
          <a:xfrm flipH="false" flipV="false" rot="0">
            <a:off x="16245625" y="360898"/>
            <a:ext cx="1674816" cy="1674816"/>
          </a:xfrm>
          <a:custGeom>
            <a:avLst/>
            <a:gdLst/>
            <a:ahLst/>
            <a:cxnLst/>
            <a:rect r="r" b="b" t="t" l="l"/>
            <a:pathLst>
              <a:path h="1674816" w="1674816">
                <a:moveTo>
                  <a:pt x="0" y="0"/>
                </a:moveTo>
                <a:lnTo>
                  <a:pt x="1674816" y="0"/>
                </a:lnTo>
                <a:lnTo>
                  <a:pt x="1674816" y="1674817"/>
                </a:lnTo>
                <a:lnTo>
                  <a:pt x="0" y="1674817"/>
                </a:lnTo>
                <a:lnTo>
                  <a:pt x="0" y="0"/>
                </a:lnTo>
                <a:close/>
              </a:path>
            </a:pathLst>
          </a:custGeom>
          <a:blipFill>
            <a:blip r:embed="rId9"/>
            <a:stretch>
              <a:fillRect l="0" t="0" r="0" b="0"/>
            </a:stretch>
          </a:blipFill>
        </p:spPr>
      </p:sp>
    </p:spTree>
  </p:cSld>
  <p:clrMapOvr>
    <a:masterClrMapping/>
  </p:clrMapOvr>
  <p:transition spd="med">
    <p:push dir="l"/>
  </p:transition>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E8A706"/>
        </a:solidFill>
      </p:bgPr>
    </p:bg>
    <p:spTree>
      <p:nvGrpSpPr>
        <p:cNvPr id="1" name=""/>
        <p:cNvGrpSpPr/>
        <p:nvPr/>
      </p:nvGrpSpPr>
      <p:grpSpPr>
        <a:xfrm>
          <a:off x="0" y="0"/>
          <a:ext cx="0" cy="0"/>
          <a:chOff x="0" y="0"/>
          <a:chExt cx="0" cy="0"/>
        </a:xfrm>
      </p:grpSpPr>
      <p:grpSp>
        <p:nvGrpSpPr>
          <p:cNvPr name="Group 2" id="2"/>
          <p:cNvGrpSpPr/>
          <p:nvPr/>
        </p:nvGrpSpPr>
        <p:grpSpPr>
          <a:xfrm rot="0">
            <a:off x="-1552560" y="3883420"/>
            <a:ext cx="20414837" cy="6953749"/>
            <a:chOff x="0" y="0"/>
            <a:chExt cx="27219783" cy="9271666"/>
          </a:xfrm>
        </p:grpSpPr>
        <p:sp>
          <p:nvSpPr>
            <p:cNvPr name="Freeform 3" id="3"/>
            <p:cNvSpPr/>
            <p:nvPr/>
          </p:nvSpPr>
          <p:spPr>
            <a:xfrm flipH="false" flipV="false" rot="0">
              <a:off x="0" y="0"/>
              <a:ext cx="11654734" cy="8836407"/>
            </a:xfrm>
            <a:custGeom>
              <a:avLst/>
              <a:gdLst/>
              <a:ahLst/>
              <a:cxnLst/>
              <a:rect r="r" b="b" t="t" l="l"/>
              <a:pathLst>
                <a:path h="8836407" w="11654734">
                  <a:moveTo>
                    <a:pt x="0" y="0"/>
                  </a:moveTo>
                  <a:lnTo>
                    <a:pt x="11654734" y="0"/>
                  </a:lnTo>
                  <a:lnTo>
                    <a:pt x="11654734" y="8836407"/>
                  </a:lnTo>
                  <a:lnTo>
                    <a:pt x="0" y="8836407"/>
                  </a:lnTo>
                  <a:lnTo>
                    <a:pt x="0" y="0"/>
                  </a:lnTo>
                  <a:close/>
                </a:path>
              </a:pathLst>
            </a:custGeom>
            <a:blipFill>
              <a:blip r:embed="rId2">
                <a:alphaModFix amt="55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7920310" y="2658034"/>
              <a:ext cx="9299473" cy="6239101"/>
            </a:xfrm>
            <a:custGeom>
              <a:avLst/>
              <a:gdLst/>
              <a:ahLst/>
              <a:cxnLst/>
              <a:rect r="r" b="b" t="t" l="l"/>
              <a:pathLst>
                <a:path h="6239101" w="9299473">
                  <a:moveTo>
                    <a:pt x="0" y="0"/>
                  </a:moveTo>
                  <a:lnTo>
                    <a:pt x="9299473" y="0"/>
                  </a:lnTo>
                  <a:lnTo>
                    <a:pt x="9299473" y="6239101"/>
                  </a:lnTo>
                  <a:lnTo>
                    <a:pt x="0" y="6239101"/>
                  </a:lnTo>
                  <a:lnTo>
                    <a:pt x="0" y="0"/>
                  </a:lnTo>
                  <a:close/>
                </a:path>
              </a:pathLst>
            </a:custGeom>
            <a:blipFill>
              <a:blip r:embed="rId4">
                <a:alphaModFix amt="53000"/>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8608014" y="3785266"/>
              <a:ext cx="8177561" cy="5486400"/>
            </a:xfrm>
            <a:custGeom>
              <a:avLst/>
              <a:gdLst/>
              <a:ahLst/>
              <a:cxnLst/>
              <a:rect r="r" b="b" t="t" l="l"/>
              <a:pathLst>
                <a:path h="5486400" w="8177561">
                  <a:moveTo>
                    <a:pt x="0" y="0"/>
                  </a:moveTo>
                  <a:lnTo>
                    <a:pt x="8177561" y="0"/>
                  </a:lnTo>
                  <a:lnTo>
                    <a:pt x="8177561" y="5486400"/>
                  </a:lnTo>
                  <a:lnTo>
                    <a:pt x="0" y="54864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47387" y="1311408"/>
              <a:ext cx="10499142" cy="7960258"/>
            </a:xfrm>
            <a:custGeom>
              <a:avLst/>
              <a:gdLst/>
              <a:ahLst/>
              <a:cxnLst/>
              <a:rect r="r" b="b" t="t" l="l"/>
              <a:pathLst>
                <a:path h="7960258" w="10499142">
                  <a:moveTo>
                    <a:pt x="0" y="0"/>
                  </a:moveTo>
                  <a:lnTo>
                    <a:pt x="10499142" y="0"/>
                  </a:lnTo>
                  <a:lnTo>
                    <a:pt x="10499142" y="7960258"/>
                  </a:lnTo>
                  <a:lnTo>
                    <a:pt x="0" y="796025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436289">
              <a:off x="2783366" y="6183583"/>
              <a:ext cx="575717" cy="1522329"/>
            </a:xfrm>
            <a:custGeom>
              <a:avLst/>
              <a:gdLst/>
              <a:ahLst/>
              <a:cxnLst/>
              <a:rect r="r" b="b" t="t" l="l"/>
              <a:pathLst>
                <a:path h="1522329" w="575717">
                  <a:moveTo>
                    <a:pt x="0" y="0"/>
                  </a:moveTo>
                  <a:lnTo>
                    <a:pt x="575717" y="0"/>
                  </a:lnTo>
                  <a:lnTo>
                    <a:pt x="575717" y="1522329"/>
                  </a:lnTo>
                  <a:lnTo>
                    <a:pt x="0" y="152232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832132">
              <a:off x="8609041" y="6183583"/>
              <a:ext cx="575717" cy="1522329"/>
            </a:xfrm>
            <a:custGeom>
              <a:avLst/>
              <a:gdLst/>
              <a:ahLst/>
              <a:cxnLst/>
              <a:rect r="r" b="b" t="t" l="l"/>
              <a:pathLst>
                <a:path h="1522329" w="575717">
                  <a:moveTo>
                    <a:pt x="0" y="0"/>
                  </a:moveTo>
                  <a:lnTo>
                    <a:pt x="575717" y="0"/>
                  </a:lnTo>
                  <a:lnTo>
                    <a:pt x="575717" y="1522329"/>
                  </a:lnTo>
                  <a:lnTo>
                    <a:pt x="0" y="152232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grpSp>
        <p:nvGrpSpPr>
          <p:cNvPr name="Group 9" id="9"/>
          <p:cNvGrpSpPr/>
          <p:nvPr/>
        </p:nvGrpSpPr>
        <p:grpSpPr>
          <a:xfrm rot="0">
            <a:off x="1471368" y="593949"/>
            <a:ext cx="15345265" cy="9099102"/>
            <a:chOff x="0" y="0"/>
            <a:chExt cx="4041551" cy="2396471"/>
          </a:xfrm>
        </p:grpSpPr>
        <p:sp>
          <p:nvSpPr>
            <p:cNvPr name="Freeform 10" id="10"/>
            <p:cNvSpPr/>
            <p:nvPr/>
          </p:nvSpPr>
          <p:spPr>
            <a:xfrm flipH="false" flipV="false" rot="0">
              <a:off x="0" y="0"/>
              <a:ext cx="4041551" cy="2396471"/>
            </a:xfrm>
            <a:custGeom>
              <a:avLst/>
              <a:gdLst/>
              <a:ahLst/>
              <a:cxnLst/>
              <a:rect r="r" b="b" t="t" l="l"/>
              <a:pathLst>
                <a:path h="2396471" w="4041551">
                  <a:moveTo>
                    <a:pt x="25730" y="0"/>
                  </a:moveTo>
                  <a:lnTo>
                    <a:pt x="4015821" y="0"/>
                  </a:lnTo>
                  <a:cubicBezTo>
                    <a:pt x="4022645" y="0"/>
                    <a:pt x="4029189" y="2711"/>
                    <a:pt x="4034015" y="7536"/>
                  </a:cubicBezTo>
                  <a:cubicBezTo>
                    <a:pt x="4038840" y="12362"/>
                    <a:pt x="4041551" y="18906"/>
                    <a:pt x="4041551" y="25730"/>
                  </a:cubicBezTo>
                  <a:lnTo>
                    <a:pt x="4041551" y="2370741"/>
                  </a:lnTo>
                  <a:cubicBezTo>
                    <a:pt x="4041551" y="2384952"/>
                    <a:pt x="4030031" y="2396471"/>
                    <a:pt x="4015821" y="2396471"/>
                  </a:cubicBezTo>
                  <a:lnTo>
                    <a:pt x="25730" y="2396471"/>
                  </a:lnTo>
                  <a:cubicBezTo>
                    <a:pt x="18906" y="2396471"/>
                    <a:pt x="12362" y="2393760"/>
                    <a:pt x="7536" y="2388935"/>
                  </a:cubicBezTo>
                  <a:cubicBezTo>
                    <a:pt x="2711" y="2384110"/>
                    <a:pt x="0" y="2377565"/>
                    <a:pt x="0" y="2370741"/>
                  </a:cubicBezTo>
                  <a:lnTo>
                    <a:pt x="0" y="25730"/>
                  </a:lnTo>
                  <a:cubicBezTo>
                    <a:pt x="0" y="18906"/>
                    <a:pt x="2711" y="12362"/>
                    <a:pt x="7536" y="7536"/>
                  </a:cubicBezTo>
                  <a:cubicBezTo>
                    <a:pt x="12362" y="2711"/>
                    <a:pt x="18906" y="0"/>
                    <a:pt x="25730" y="0"/>
                  </a:cubicBezTo>
                  <a:close/>
                </a:path>
              </a:pathLst>
            </a:custGeom>
            <a:solidFill>
              <a:srgbClr val="B35400">
                <a:alpha val="56863"/>
              </a:srgbClr>
            </a:solidFill>
          </p:spPr>
        </p:sp>
        <p:sp>
          <p:nvSpPr>
            <p:cNvPr name="TextBox 11" id="11"/>
            <p:cNvSpPr txBox="true"/>
            <p:nvPr/>
          </p:nvSpPr>
          <p:spPr>
            <a:xfrm>
              <a:off x="0" y="-38100"/>
              <a:ext cx="4041551" cy="2434571"/>
            </a:xfrm>
            <a:prstGeom prst="rect">
              <a:avLst/>
            </a:prstGeom>
          </p:spPr>
          <p:txBody>
            <a:bodyPr anchor="ctr" rtlCol="false" tIns="50800" lIns="50800" bIns="50800" rIns="50800"/>
            <a:lstStyle/>
            <a:p>
              <a:pPr algn="ctr">
                <a:lnSpc>
                  <a:spcPts val="2659"/>
                </a:lnSpc>
                <a:spcBef>
                  <a:spcPct val="0"/>
                </a:spcBef>
              </a:pPr>
            </a:p>
          </p:txBody>
        </p:sp>
      </p:grpSp>
      <p:sp>
        <p:nvSpPr>
          <p:cNvPr name="Freeform 12" id="12"/>
          <p:cNvSpPr/>
          <p:nvPr/>
        </p:nvSpPr>
        <p:spPr>
          <a:xfrm flipH="false" flipV="false" rot="0">
            <a:off x="0" y="0"/>
            <a:ext cx="2396613" cy="2396613"/>
          </a:xfrm>
          <a:custGeom>
            <a:avLst/>
            <a:gdLst/>
            <a:ahLst/>
            <a:cxnLst/>
            <a:rect r="r" b="b" t="t" l="l"/>
            <a:pathLst>
              <a:path h="2396613" w="2396613">
                <a:moveTo>
                  <a:pt x="0" y="0"/>
                </a:moveTo>
                <a:lnTo>
                  <a:pt x="2396613" y="0"/>
                </a:lnTo>
                <a:lnTo>
                  <a:pt x="2396613" y="2396613"/>
                </a:lnTo>
                <a:lnTo>
                  <a:pt x="0" y="2396613"/>
                </a:lnTo>
                <a:lnTo>
                  <a:pt x="0" y="0"/>
                </a:lnTo>
                <a:close/>
              </a:path>
            </a:pathLst>
          </a:custGeom>
          <a:blipFill>
            <a:blip r:embed="rId8"/>
            <a:stretch>
              <a:fillRect l="-105640" t="-23315" r="-101654" b="-81175"/>
            </a:stretch>
          </a:blipFill>
        </p:spPr>
      </p:sp>
      <p:sp>
        <p:nvSpPr>
          <p:cNvPr name="TextBox 13" id="13"/>
          <p:cNvSpPr txBox="true"/>
          <p:nvPr/>
        </p:nvSpPr>
        <p:spPr>
          <a:xfrm rot="0">
            <a:off x="2141323" y="587698"/>
            <a:ext cx="14005354" cy="1842278"/>
          </a:xfrm>
          <a:prstGeom prst="rect">
            <a:avLst/>
          </a:prstGeom>
        </p:spPr>
        <p:txBody>
          <a:bodyPr anchor="t" rtlCol="false" tIns="0" lIns="0" bIns="0" rIns="0">
            <a:spAutoFit/>
          </a:bodyPr>
          <a:lstStyle/>
          <a:p>
            <a:pPr algn="ctr" marL="0" indent="0" lvl="0">
              <a:lnSpc>
                <a:spcPts val="15007"/>
              </a:lnSpc>
              <a:spcBef>
                <a:spcPct val="0"/>
              </a:spcBef>
            </a:pPr>
            <a:r>
              <a:rPr lang="en-US" sz="10719">
                <a:solidFill>
                  <a:srgbClr val="000000"/>
                </a:solidFill>
                <a:latin typeface="Norwester"/>
                <a:ea typeface="Norwester"/>
                <a:cs typeface="Norwester"/>
                <a:sym typeface="Norwester"/>
              </a:rPr>
              <a:t>What our Project Does</a:t>
            </a:r>
          </a:p>
        </p:txBody>
      </p:sp>
      <p:sp>
        <p:nvSpPr>
          <p:cNvPr name="TextBox 14" id="14"/>
          <p:cNvSpPr txBox="true"/>
          <p:nvPr/>
        </p:nvSpPr>
        <p:spPr>
          <a:xfrm rot="0">
            <a:off x="2141323" y="2653925"/>
            <a:ext cx="14005354" cy="6168505"/>
          </a:xfrm>
          <a:prstGeom prst="rect">
            <a:avLst/>
          </a:prstGeom>
        </p:spPr>
        <p:txBody>
          <a:bodyPr anchor="t" rtlCol="false" tIns="0" lIns="0" bIns="0" rIns="0">
            <a:spAutoFit/>
          </a:bodyPr>
          <a:lstStyle/>
          <a:p>
            <a:pPr algn="l">
              <a:lnSpc>
                <a:spcPts val="5453"/>
              </a:lnSpc>
            </a:pPr>
            <a:r>
              <a:rPr lang="en-US" sz="3895" u="sng" b="true">
                <a:solidFill>
                  <a:srgbClr val="000000"/>
                </a:solidFill>
                <a:latin typeface="DejaVu Serif Bold"/>
                <a:ea typeface="DejaVu Serif Bold"/>
                <a:cs typeface="DejaVu Serif Bold"/>
                <a:sym typeface="DejaVu Serif Bold"/>
              </a:rPr>
              <a:t>Our project has three main sections:</a:t>
            </a:r>
          </a:p>
          <a:p>
            <a:pPr algn="l">
              <a:lnSpc>
                <a:spcPts val="5453"/>
              </a:lnSpc>
            </a:pPr>
            <a:r>
              <a:rPr lang="en-US" sz="3895" b="true">
                <a:solidFill>
                  <a:srgbClr val="000000"/>
                </a:solidFill>
                <a:latin typeface="DejaVu Serif Bold"/>
                <a:ea typeface="DejaVu Serif Bold"/>
                <a:cs typeface="DejaVu Serif Bold"/>
                <a:sym typeface="DejaVu Serif Bold"/>
              </a:rPr>
              <a:t>Body: </a:t>
            </a:r>
            <a:r>
              <a:rPr lang="en-US" sz="3895">
                <a:solidFill>
                  <a:srgbClr val="000000"/>
                </a:solidFill>
                <a:latin typeface="DejaVu Serif"/>
                <a:ea typeface="DejaVu Serif"/>
                <a:cs typeface="DejaVu Serif"/>
                <a:sym typeface="DejaVu Serif"/>
              </a:rPr>
              <a:t>the rack and pinion and surrounding support, connects to the rest of the manipulator arm</a:t>
            </a:r>
          </a:p>
          <a:p>
            <a:pPr algn="l">
              <a:lnSpc>
                <a:spcPts val="5453"/>
              </a:lnSpc>
            </a:pPr>
          </a:p>
          <a:p>
            <a:pPr algn="l">
              <a:lnSpc>
                <a:spcPts val="5453"/>
              </a:lnSpc>
            </a:pPr>
            <a:r>
              <a:rPr lang="en-US" sz="3895" b="true">
                <a:solidFill>
                  <a:srgbClr val="000000"/>
                </a:solidFill>
                <a:latin typeface="DejaVu Serif Bold"/>
                <a:ea typeface="DejaVu Serif Bold"/>
                <a:cs typeface="DejaVu Serif Bold"/>
                <a:sym typeface="DejaVu Serif Bold"/>
              </a:rPr>
              <a:t>Fingers: </a:t>
            </a:r>
            <a:r>
              <a:rPr lang="en-US" sz="3895">
                <a:solidFill>
                  <a:srgbClr val="000000"/>
                </a:solidFill>
                <a:latin typeface="DejaVu Serif"/>
                <a:ea typeface="DejaVu Serif"/>
                <a:cs typeface="DejaVu Serif"/>
                <a:sym typeface="DejaVu Serif"/>
              </a:rPr>
              <a:t>long, with minimal flex and curve inwards, allows for a large range of objects to be collected</a:t>
            </a:r>
          </a:p>
          <a:p>
            <a:pPr algn="l">
              <a:lnSpc>
                <a:spcPts val="5453"/>
              </a:lnSpc>
            </a:pPr>
          </a:p>
          <a:p>
            <a:pPr algn="l">
              <a:lnSpc>
                <a:spcPts val="5453"/>
              </a:lnSpc>
            </a:pPr>
            <a:r>
              <a:rPr lang="en-US" b="true" sz="3895">
                <a:solidFill>
                  <a:srgbClr val="000000"/>
                </a:solidFill>
                <a:latin typeface="DejaVu Serif Bold"/>
                <a:ea typeface="DejaVu Serif Bold"/>
                <a:cs typeface="DejaVu Serif Bold"/>
                <a:sym typeface="DejaVu Serif Bold"/>
              </a:rPr>
              <a:t>Fingertips:</a:t>
            </a:r>
            <a:r>
              <a:rPr lang="en-US" sz="3895">
                <a:solidFill>
                  <a:srgbClr val="000000"/>
                </a:solidFill>
                <a:latin typeface="DejaVu Serif"/>
                <a:ea typeface="DejaVu Serif"/>
                <a:cs typeface="DejaVu Serif"/>
                <a:sym typeface="DejaVu Serif"/>
              </a:rPr>
              <a:t> contains the pressure sensors and pads, gives sensory feedback and allows for better grip</a:t>
            </a:r>
          </a:p>
        </p:txBody>
      </p:sp>
      <p:sp>
        <p:nvSpPr>
          <p:cNvPr name="Freeform 15" id="15"/>
          <p:cNvSpPr/>
          <p:nvPr/>
        </p:nvSpPr>
        <p:spPr>
          <a:xfrm flipH="false" flipV="false" rot="0">
            <a:off x="15979224" y="191292"/>
            <a:ext cx="1674816" cy="1674816"/>
          </a:xfrm>
          <a:custGeom>
            <a:avLst/>
            <a:gdLst/>
            <a:ahLst/>
            <a:cxnLst/>
            <a:rect r="r" b="b" t="t" l="l"/>
            <a:pathLst>
              <a:path h="1674816" w="1674816">
                <a:moveTo>
                  <a:pt x="0" y="0"/>
                </a:moveTo>
                <a:lnTo>
                  <a:pt x="1674816" y="0"/>
                </a:lnTo>
                <a:lnTo>
                  <a:pt x="1674816" y="1674816"/>
                </a:lnTo>
                <a:lnTo>
                  <a:pt x="0" y="1674816"/>
                </a:lnTo>
                <a:lnTo>
                  <a:pt x="0" y="0"/>
                </a:lnTo>
                <a:close/>
              </a:path>
            </a:pathLst>
          </a:custGeom>
          <a:blipFill>
            <a:blip r:embed="rId9"/>
            <a:stretch>
              <a:fillRect l="0" t="0" r="0" b="0"/>
            </a:stretch>
          </a:blipFill>
        </p:spPr>
      </p:sp>
      <p:grpSp>
        <p:nvGrpSpPr>
          <p:cNvPr name="Group 16" id="16"/>
          <p:cNvGrpSpPr/>
          <p:nvPr/>
        </p:nvGrpSpPr>
        <p:grpSpPr>
          <a:xfrm rot="0">
            <a:off x="3696271" y="9465310"/>
            <a:ext cx="9917175" cy="623788"/>
            <a:chOff x="0" y="0"/>
            <a:chExt cx="13222900" cy="831718"/>
          </a:xfrm>
        </p:grpSpPr>
        <p:grpSp>
          <p:nvGrpSpPr>
            <p:cNvPr name="Group 17" id="17"/>
            <p:cNvGrpSpPr/>
            <p:nvPr/>
          </p:nvGrpSpPr>
          <p:grpSpPr>
            <a:xfrm rot="0">
              <a:off x="0" y="0"/>
              <a:ext cx="13222900" cy="831718"/>
              <a:chOff x="0" y="0"/>
              <a:chExt cx="1867188" cy="117446"/>
            </a:xfrm>
          </p:grpSpPr>
          <p:sp>
            <p:nvSpPr>
              <p:cNvPr name="Freeform 18" id="18"/>
              <p:cNvSpPr/>
              <p:nvPr/>
            </p:nvSpPr>
            <p:spPr>
              <a:xfrm flipH="false" flipV="false" rot="0">
                <a:off x="0" y="0"/>
                <a:ext cx="1867188" cy="117446"/>
              </a:xfrm>
              <a:custGeom>
                <a:avLst/>
                <a:gdLst/>
                <a:ahLst/>
                <a:cxnLst/>
                <a:rect r="r" b="b" t="t" l="l"/>
                <a:pathLst>
                  <a:path h="117446" w="1867188">
                    <a:moveTo>
                      <a:pt x="58723" y="0"/>
                    </a:moveTo>
                    <a:lnTo>
                      <a:pt x="1808465" y="0"/>
                    </a:lnTo>
                    <a:cubicBezTo>
                      <a:pt x="1840897" y="0"/>
                      <a:pt x="1867188" y="26291"/>
                      <a:pt x="1867188" y="58723"/>
                    </a:cubicBezTo>
                    <a:lnTo>
                      <a:pt x="1867188" y="58723"/>
                    </a:lnTo>
                    <a:cubicBezTo>
                      <a:pt x="1867188" y="91155"/>
                      <a:pt x="1840897" y="117446"/>
                      <a:pt x="1808465" y="117446"/>
                    </a:cubicBezTo>
                    <a:lnTo>
                      <a:pt x="58723" y="117446"/>
                    </a:lnTo>
                    <a:cubicBezTo>
                      <a:pt x="26291" y="117446"/>
                      <a:pt x="0" y="91155"/>
                      <a:pt x="0" y="58723"/>
                    </a:cubicBezTo>
                    <a:lnTo>
                      <a:pt x="0" y="58723"/>
                    </a:lnTo>
                    <a:cubicBezTo>
                      <a:pt x="0" y="26291"/>
                      <a:pt x="26291" y="0"/>
                      <a:pt x="58723" y="0"/>
                    </a:cubicBezTo>
                    <a:close/>
                  </a:path>
                </a:pathLst>
              </a:custGeom>
              <a:solidFill>
                <a:srgbClr val="FFFFFF">
                  <a:alpha val="74902"/>
                </a:srgbClr>
              </a:solidFill>
            </p:spPr>
          </p:sp>
          <p:sp>
            <p:nvSpPr>
              <p:cNvPr name="TextBox 19" id="19"/>
              <p:cNvSpPr txBox="true"/>
              <p:nvPr/>
            </p:nvSpPr>
            <p:spPr>
              <a:xfrm>
                <a:off x="0" y="-352425"/>
                <a:ext cx="1867188" cy="469871"/>
              </a:xfrm>
              <a:prstGeom prst="rect">
                <a:avLst/>
              </a:prstGeom>
            </p:spPr>
            <p:txBody>
              <a:bodyPr anchor="ctr" rtlCol="false" tIns="50800" lIns="50800" bIns="50800" rIns="50800"/>
              <a:lstStyle/>
              <a:p>
                <a:pPr algn="ctr">
                  <a:lnSpc>
                    <a:spcPts val="25060"/>
                  </a:lnSpc>
                </a:pPr>
              </a:p>
            </p:txBody>
          </p:sp>
        </p:grpSp>
        <p:sp>
          <p:nvSpPr>
            <p:cNvPr name="TextBox 20" id="20"/>
            <p:cNvSpPr txBox="true"/>
            <p:nvPr/>
          </p:nvSpPr>
          <p:spPr>
            <a:xfrm rot="0">
              <a:off x="593146" y="2911"/>
              <a:ext cx="12629754" cy="792692"/>
            </a:xfrm>
            <a:prstGeom prst="rect">
              <a:avLst/>
            </a:prstGeom>
          </p:spPr>
          <p:txBody>
            <a:bodyPr anchor="t" rtlCol="false" tIns="0" lIns="0" bIns="0" rIns="0">
              <a:spAutoFit/>
            </a:bodyPr>
            <a:lstStyle/>
            <a:p>
              <a:pPr algn="l">
                <a:lnSpc>
                  <a:spcPts val="4900"/>
                </a:lnSpc>
              </a:pPr>
              <a:r>
                <a:rPr lang="en-US" sz="3500">
                  <a:solidFill>
                    <a:srgbClr val="000000"/>
                  </a:solidFill>
                  <a:latin typeface="DejaVu Serif"/>
                  <a:ea typeface="DejaVu Serif"/>
                  <a:cs typeface="DejaVu Serif"/>
                  <a:sym typeface="DejaVu Serif"/>
                </a:rPr>
                <a:t>See page 14 of the Innovation Design file</a:t>
              </a:r>
            </a:p>
          </p:txBody>
        </p:sp>
      </p:grpSp>
    </p:spTree>
  </p:cSld>
  <p:clrMapOvr>
    <a:masterClrMapping/>
  </p:clrMapOvr>
  <p:transition spd="med">
    <p:push dir="l"/>
  </p:transition>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E8A706"/>
        </a:solidFill>
      </p:bgPr>
    </p:bg>
    <p:spTree>
      <p:nvGrpSpPr>
        <p:cNvPr id="1" name=""/>
        <p:cNvGrpSpPr/>
        <p:nvPr/>
      </p:nvGrpSpPr>
      <p:grpSpPr>
        <a:xfrm>
          <a:off x="0" y="0"/>
          <a:ext cx="0" cy="0"/>
          <a:chOff x="0" y="0"/>
          <a:chExt cx="0" cy="0"/>
        </a:xfrm>
      </p:grpSpPr>
      <p:grpSp>
        <p:nvGrpSpPr>
          <p:cNvPr name="Group 2" id="2"/>
          <p:cNvGrpSpPr/>
          <p:nvPr/>
        </p:nvGrpSpPr>
        <p:grpSpPr>
          <a:xfrm rot="0">
            <a:off x="-1552560" y="3883420"/>
            <a:ext cx="20414837" cy="6953749"/>
            <a:chOff x="0" y="0"/>
            <a:chExt cx="27219783" cy="9271666"/>
          </a:xfrm>
        </p:grpSpPr>
        <p:sp>
          <p:nvSpPr>
            <p:cNvPr name="Freeform 3" id="3"/>
            <p:cNvSpPr/>
            <p:nvPr/>
          </p:nvSpPr>
          <p:spPr>
            <a:xfrm flipH="false" flipV="false" rot="0">
              <a:off x="0" y="0"/>
              <a:ext cx="11654734" cy="8836407"/>
            </a:xfrm>
            <a:custGeom>
              <a:avLst/>
              <a:gdLst/>
              <a:ahLst/>
              <a:cxnLst/>
              <a:rect r="r" b="b" t="t" l="l"/>
              <a:pathLst>
                <a:path h="8836407" w="11654734">
                  <a:moveTo>
                    <a:pt x="0" y="0"/>
                  </a:moveTo>
                  <a:lnTo>
                    <a:pt x="11654734" y="0"/>
                  </a:lnTo>
                  <a:lnTo>
                    <a:pt x="11654734" y="8836407"/>
                  </a:lnTo>
                  <a:lnTo>
                    <a:pt x="0" y="8836407"/>
                  </a:lnTo>
                  <a:lnTo>
                    <a:pt x="0" y="0"/>
                  </a:lnTo>
                  <a:close/>
                </a:path>
              </a:pathLst>
            </a:custGeom>
            <a:blipFill>
              <a:blip r:embed="rId2">
                <a:alphaModFix amt="55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7920310" y="2658034"/>
              <a:ext cx="9299473" cy="6239101"/>
            </a:xfrm>
            <a:custGeom>
              <a:avLst/>
              <a:gdLst/>
              <a:ahLst/>
              <a:cxnLst/>
              <a:rect r="r" b="b" t="t" l="l"/>
              <a:pathLst>
                <a:path h="6239101" w="9299473">
                  <a:moveTo>
                    <a:pt x="0" y="0"/>
                  </a:moveTo>
                  <a:lnTo>
                    <a:pt x="9299473" y="0"/>
                  </a:lnTo>
                  <a:lnTo>
                    <a:pt x="9299473" y="6239101"/>
                  </a:lnTo>
                  <a:lnTo>
                    <a:pt x="0" y="6239101"/>
                  </a:lnTo>
                  <a:lnTo>
                    <a:pt x="0" y="0"/>
                  </a:lnTo>
                  <a:close/>
                </a:path>
              </a:pathLst>
            </a:custGeom>
            <a:blipFill>
              <a:blip r:embed="rId4">
                <a:alphaModFix amt="53000"/>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8608014" y="3785266"/>
              <a:ext cx="8177561" cy="5486400"/>
            </a:xfrm>
            <a:custGeom>
              <a:avLst/>
              <a:gdLst/>
              <a:ahLst/>
              <a:cxnLst/>
              <a:rect r="r" b="b" t="t" l="l"/>
              <a:pathLst>
                <a:path h="5486400" w="8177561">
                  <a:moveTo>
                    <a:pt x="0" y="0"/>
                  </a:moveTo>
                  <a:lnTo>
                    <a:pt x="8177561" y="0"/>
                  </a:lnTo>
                  <a:lnTo>
                    <a:pt x="8177561" y="5486400"/>
                  </a:lnTo>
                  <a:lnTo>
                    <a:pt x="0" y="54864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47387" y="1311408"/>
              <a:ext cx="10499142" cy="7960258"/>
            </a:xfrm>
            <a:custGeom>
              <a:avLst/>
              <a:gdLst/>
              <a:ahLst/>
              <a:cxnLst/>
              <a:rect r="r" b="b" t="t" l="l"/>
              <a:pathLst>
                <a:path h="7960258" w="10499142">
                  <a:moveTo>
                    <a:pt x="0" y="0"/>
                  </a:moveTo>
                  <a:lnTo>
                    <a:pt x="10499142" y="0"/>
                  </a:lnTo>
                  <a:lnTo>
                    <a:pt x="10499142" y="7960258"/>
                  </a:lnTo>
                  <a:lnTo>
                    <a:pt x="0" y="796025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436289">
              <a:off x="2783366" y="6183583"/>
              <a:ext cx="575717" cy="1522329"/>
            </a:xfrm>
            <a:custGeom>
              <a:avLst/>
              <a:gdLst/>
              <a:ahLst/>
              <a:cxnLst/>
              <a:rect r="r" b="b" t="t" l="l"/>
              <a:pathLst>
                <a:path h="1522329" w="575717">
                  <a:moveTo>
                    <a:pt x="0" y="0"/>
                  </a:moveTo>
                  <a:lnTo>
                    <a:pt x="575717" y="0"/>
                  </a:lnTo>
                  <a:lnTo>
                    <a:pt x="575717" y="1522329"/>
                  </a:lnTo>
                  <a:lnTo>
                    <a:pt x="0" y="152232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832132">
              <a:off x="8609041" y="6183583"/>
              <a:ext cx="575717" cy="1522329"/>
            </a:xfrm>
            <a:custGeom>
              <a:avLst/>
              <a:gdLst/>
              <a:ahLst/>
              <a:cxnLst/>
              <a:rect r="r" b="b" t="t" l="l"/>
              <a:pathLst>
                <a:path h="1522329" w="575717">
                  <a:moveTo>
                    <a:pt x="0" y="0"/>
                  </a:moveTo>
                  <a:lnTo>
                    <a:pt x="575717" y="0"/>
                  </a:lnTo>
                  <a:lnTo>
                    <a:pt x="575717" y="1522329"/>
                  </a:lnTo>
                  <a:lnTo>
                    <a:pt x="0" y="152232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grpSp>
        <p:nvGrpSpPr>
          <p:cNvPr name="Group 9" id="9"/>
          <p:cNvGrpSpPr/>
          <p:nvPr/>
        </p:nvGrpSpPr>
        <p:grpSpPr>
          <a:xfrm rot="0">
            <a:off x="197070" y="2683090"/>
            <a:ext cx="16060994" cy="4876213"/>
            <a:chOff x="0" y="0"/>
            <a:chExt cx="4230056" cy="1284270"/>
          </a:xfrm>
        </p:grpSpPr>
        <p:sp>
          <p:nvSpPr>
            <p:cNvPr name="Freeform 10" id="10"/>
            <p:cNvSpPr/>
            <p:nvPr/>
          </p:nvSpPr>
          <p:spPr>
            <a:xfrm flipH="false" flipV="false" rot="0">
              <a:off x="0" y="0"/>
              <a:ext cx="4230056" cy="1284270"/>
            </a:xfrm>
            <a:custGeom>
              <a:avLst/>
              <a:gdLst/>
              <a:ahLst/>
              <a:cxnLst/>
              <a:rect r="r" b="b" t="t" l="l"/>
              <a:pathLst>
                <a:path h="1284270" w="4230056">
                  <a:moveTo>
                    <a:pt x="24584" y="0"/>
                  </a:moveTo>
                  <a:lnTo>
                    <a:pt x="4205472" y="0"/>
                  </a:lnTo>
                  <a:cubicBezTo>
                    <a:pt x="4211992" y="0"/>
                    <a:pt x="4218245" y="2590"/>
                    <a:pt x="4222855" y="7200"/>
                  </a:cubicBezTo>
                  <a:cubicBezTo>
                    <a:pt x="4227466" y="11811"/>
                    <a:pt x="4230056" y="18064"/>
                    <a:pt x="4230056" y="24584"/>
                  </a:cubicBezTo>
                  <a:lnTo>
                    <a:pt x="4230056" y="1259686"/>
                  </a:lnTo>
                  <a:cubicBezTo>
                    <a:pt x="4230056" y="1266207"/>
                    <a:pt x="4227466" y="1272459"/>
                    <a:pt x="4222855" y="1277070"/>
                  </a:cubicBezTo>
                  <a:cubicBezTo>
                    <a:pt x="4218245" y="1281680"/>
                    <a:pt x="4211992" y="1284270"/>
                    <a:pt x="4205472" y="1284270"/>
                  </a:cubicBezTo>
                  <a:lnTo>
                    <a:pt x="24584" y="1284270"/>
                  </a:lnTo>
                  <a:cubicBezTo>
                    <a:pt x="18064" y="1284270"/>
                    <a:pt x="11811" y="1281680"/>
                    <a:pt x="7200" y="1277070"/>
                  </a:cubicBezTo>
                  <a:cubicBezTo>
                    <a:pt x="2590" y="1272459"/>
                    <a:pt x="0" y="1266207"/>
                    <a:pt x="0" y="1259686"/>
                  </a:cubicBezTo>
                  <a:lnTo>
                    <a:pt x="0" y="24584"/>
                  </a:lnTo>
                  <a:cubicBezTo>
                    <a:pt x="0" y="18064"/>
                    <a:pt x="2590" y="11811"/>
                    <a:pt x="7200" y="7200"/>
                  </a:cubicBezTo>
                  <a:cubicBezTo>
                    <a:pt x="11811" y="2590"/>
                    <a:pt x="18064" y="0"/>
                    <a:pt x="24584" y="0"/>
                  </a:cubicBezTo>
                  <a:close/>
                </a:path>
              </a:pathLst>
            </a:custGeom>
            <a:solidFill>
              <a:srgbClr val="B35400">
                <a:alpha val="56863"/>
              </a:srgbClr>
            </a:solidFill>
          </p:spPr>
        </p:sp>
        <p:sp>
          <p:nvSpPr>
            <p:cNvPr name="TextBox 11" id="11"/>
            <p:cNvSpPr txBox="true"/>
            <p:nvPr/>
          </p:nvSpPr>
          <p:spPr>
            <a:xfrm>
              <a:off x="0" y="-38100"/>
              <a:ext cx="4230056" cy="1322370"/>
            </a:xfrm>
            <a:prstGeom prst="rect">
              <a:avLst/>
            </a:prstGeom>
          </p:spPr>
          <p:txBody>
            <a:bodyPr anchor="ctr" rtlCol="false" tIns="50800" lIns="50800" bIns="50800" rIns="50800"/>
            <a:lstStyle/>
            <a:p>
              <a:pPr algn="ctr">
                <a:lnSpc>
                  <a:spcPts val="2659"/>
                </a:lnSpc>
                <a:spcBef>
                  <a:spcPct val="0"/>
                </a:spcBef>
              </a:pPr>
            </a:p>
          </p:txBody>
        </p:sp>
      </p:grpSp>
      <p:sp>
        <p:nvSpPr>
          <p:cNvPr name="Freeform 12" id="12"/>
          <p:cNvSpPr/>
          <p:nvPr/>
        </p:nvSpPr>
        <p:spPr>
          <a:xfrm flipH="false" flipV="false" rot="5400000">
            <a:off x="4121219" y="2624079"/>
            <a:ext cx="8372522" cy="6279391"/>
          </a:xfrm>
          <a:custGeom>
            <a:avLst/>
            <a:gdLst/>
            <a:ahLst/>
            <a:cxnLst/>
            <a:rect r="r" b="b" t="t" l="l"/>
            <a:pathLst>
              <a:path h="6279391" w="8372522">
                <a:moveTo>
                  <a:pt x="0" y="0"/>
                </a:moveTo>
                <a:lnTo>
                  <a:pt x="8372522" y="0"/>
                </a:lnTo>
                <a:lnTo>
                  <a:pt x="8372522" y="6279392"/>
                </a:lnTo>
                <a:lnTo>
                  <a:pt x="0" y="6279392"/>
                </a:lnTo>
                <a:lnTo>
                  <a:pt x="0" y="0"/>
                </a:lnTo>
                <a:close/>
              </a:path>
            </a:pathLst>
          </a:custGeom>
          <a:blipFill>
            <a:blip r:embed="rId8"/>
            <a:stretch>
              <a:fillRect l="0" t="0" r="0" b="0"/>
            </a:stretch>
          </a:blipFill>
          <a:ln w="85725" cap="rnd">
            <a:solidFill>
              <a:srgbClr val="B35400"/>
            </a:solidFill>
            <a:prstDash val="solid"/>
            <a:round/>
          </a:ln>
        </p:spPr>
      </p:sp>
      <p:sp>
        <p:nvSpPr>
          <p:cNvPr name="Freeform 13" id="13"/>
          <p:cNvSpPr/>
          <p:nvPr/>
        </p:nvSpPr>
        <p:spPr>
          <a:xfrm flipH="false" flipV="false" rot="0">
            <a:off x="0" y="0"/>
            <a:ext cx="2396613" cy="2396613"/>
          </a:xfrm>
          <a:custGeom>
            <a:avLst/>
            <a:gdLst/>
            <a:ahLst/>
            <a:cxnLst/>
            <a:rect r="r" b="b" t="t" l="l"/>
            <a:pathLst>
              <a:path h="2396613" w="2396613">
                <a:moveTo>
                  <a:pt x="0" y="0"/>
                </a:moveTo>
                <a:lnTo>
                  <a:pt x="2396613" y="0"/>
                </a:lnTo>
                <a:lnTo>
                  <a:pt x="2396613" y="2396613"/>
                </a:lnTo>
                <a:lnTo>
                  <a:pt x="0" y="2396613"/>
                </a:lnTo>
                <a:lnTo>
                  <a:pt x="0" y="0"/>
                </a:lnTo>
                <a:close/>
              </a:path>
            </a:pathLst>
          </a:custGeom>
          <a:blipFill>
            <a:blip r:embed="rId9"/>
            <a:stretch>
              <a:fillRect l="-105640" t="-23315" r="-101654" b="-81175"/>
            </a:stretch>
          </a:blipFill>
        </p:spPr>
      </p:sp>
      <p:sp>
        <p:nvSpPr>
          <p:cNvPr name="Freeform 14" id="14"/>
          <p:cNvSpPr/>
          <p:nvPr/>
        </p:nvSpPr>
        <p:spPr>
          <a:xfrm flipH="false" flipV="false" rot="0">
            <a:off x="11653488" y="311280"/>
            <a:ext cx="6279391" cy="8372522"/>
          </a:xfrm>
          <a:custGeom>
            <a:avLst/>
            <a:gdLst/>
            <a:ahLst/>
            <a:cxnLst/>
            <a:rect r="r" b="b" t="t" l="l"/>
            <a:pathLst>
              <a:path h="8372522" w="6279391">
                <a:moveTo>
                  <a:pt x="0" y="0"/>
                </a:moveTo>
                <a:lnTo>
                  <a:pt x="6279392" y="0"/>
                </a:lnTo>
                <a:lnTo>
                  <a:pt x="6279392" y="8372522"/>
                </a:lnTo>
                <a:lnTo>
                  <a:pt x="0" y="8372522"/>
                </a:lnTo>
                <a:lnTo>
                  <a:pt x="0" y="0"/>
                </a:lnTo>
                <a:close/>
              </a:path>
            </a:pathLst>
          </a:custGeom>
          <a:blipFill>
            <a:blip r:embed="rId10"/>
            <a:stretch>
              <a:fillRect l="0" t="0" r="0" b="0"/>
            </a:stretch>
          </a:blipFill>
          <a:ln w="85725" cap="rnd">
            <a:solidFill>
              <a:srgbClr val="B35400"/>
            </a:solidFill>
            <a:prstDash val="solid"/>
            <a:round/>
          </a:ln>
        </p:spPr>
      </p:sp>
      <p:sp>
        <p:nvSpPr>
          <p:cNvPr name="Freeform 15" id="15"/>
          <p:cNvSpPr/>
          <p:nvPr/>
        </p:nvSpPr>
        <p:spPr>
          <a:xfrm flipH="false" flipV="false" rot="0">
            <a:off x="16258064" y="45144"/>
            <a:ext cx="1674816" cy="1674816"/>
          </a:xfrm>
          <a:custGeom>
            <a:avLst/>
            <a:gdLst/>
            <a:ahLst/>
            <a:cxnLst/>
            <a:rect r="r" b="b" t="t" l="l"/>
            <a:pathLst>
              <a:path h="1674816" w="1674816">
                <a:moveTo>
                  <a:pt x="0" y="0"/>
                </a:moveTo>
                <a:lnTo>
                  <a:pt x="1674816" y="0"/>
                </a:lnTo>
                <a:lnTo>
                  <a:pt x="1674816" y="1674817"/>
                </a:lnTo>
                <a:lnTo>
                  <a:pt x="0" y="1674817"/>
                </a:lnTo>
                <a:lnTo>
                  <a:pt x="0" y="0"/>
                </a:lnTo>
                <a:close/>
              </a:path>
            </a:pathLst>
          </a:custGeom>
          <a:blipFill>
            <a:blip r:embed="rId11"/>
            <a:stretch>
              <a:fillRect l="0" t="0" r="0" b="0"/>
            </a:stretch>
          </a:blipFill>
        </p:spPr>
      </p:sp>
      <p:sp>
        <p:nvSpPr>
          <p:cNvPr name="TextBox 16" id="16"/>
          <p:cNvSpPr txBox="true"/>
          <p:nvPr/>
        </p:nvSpPr>
        <p:spPr>
          <a:xfrm rot="0">
            <a:off x="-2968594" y="2444965"/>
            <a:ext cx="11276074" cy="2052576"/>
          </a:xfrm>
          <a:prstGeom prst="rect">
            <a:avLst/>
          </a:prstGeom>
        </p:spPr>
        <p:txBody>
          <a:bodyPr anchor="t" rtlCol="false" tIns="0" lIns="0" bIns="0" rIns="0">
            <a:spAutoFit/>
          </a:bodyPr>
          <a:lstStyle/>
          <a:p>
            <a:pPr algn="ctr">
              <a:lnSpc>
                <a:spcPts val="16710"/>
              </a:lnSpc>
            </a:pPr>
            <a:r>
              <a:rPr lang="en-US" sz="11936">
                <a:solidFill>
                  <a:srgbClr val="000000"/>
                </a:solidFill>
                <a:latin typeface="Norwester"/>
                <a:ea typeface="Norwester"/>
                <a:cs typeface="Norwester"/>
                <a:sym typeface="Norwester"/>
              </a:rPr>
              <a:t>Design</a:t>
            </a:r>
          </a:p>
        </p:txBody>
      </p:sp>
      <p:sp>
        <p:nvSpPr>
          <p:cNvPr name="TextBox 17" id="17"/>
          <p:cNvSpPr txBox="true"/>
          <p:nvPr/>
        </p:nvSpPr>
        <p:spPr>
          <a:xfrm rot="0">
            <a:off x="535651" y="4831388"/>
            <a:ext cx="4422584" cy="1779049"/>
          </a:xfrm>
          <a:prstGeom prst="rect">
            <a:avLst/>
          </a:prstGeom>
        </p:spPr>
        <p:txBody>
          <a:bodyPr anchor="t" rtlCol="false" tIns="0" lIns="0" bIns="0" rIns="0">
            <a:spAutoFit/>
          </a:bodyPr>
          <a:lstStyle/>
          <a:p>
            <a:pPr algn="l">
              <a:lnSpc>
                <a:spcPts val="4706"/>
              </a:lnSpc>
            </a:pPr>
            <a:r>
              <a:rPr lang="en-US" sz="3361">
                <a:solidFill>
                  <a:srgbClr val="000000"/>
                </a:solidFill>
                <a:latin typeface="DejaVu Serif"/>
                <a:ea typeface="DejaVu Serif"/>
                <a:cs typeface="DejaVu Serif"/>
                <a:sym typeface="DejaVu Serif"/>
              </a:rPr>
              <a:t>This is are sketches of our design of our innovations project.</a:t>
            </a:r>
          </a:p>
        </p:txBody>
      </p:sp>
      <p:sp>
        <p:nvSpPr>
          <p:cNvPr name="TextBox 18" id="18"/>
          <p:cNvSpPr txBox="true"/>
          <p:nvPr/>
        </p:nvSpPr>
        <p:spPr>
          <a:xfrm rot="0">
            <a:off x="2669443" y="806353"/>
            <a:ext cx="11276074" cy="762000"/>
          </a:xfrm>
          <a:prstGeom prst="rect">
            <a:avLst/>
          </a:prstGeom>
        </p:spPr>
        <p:txBody>
          <a:bodyPr anchor="t" rtlCol="false" tIns="0" lIns="0" bIns="0" rIns="0">
            <a:spAutoFit/>
          </a:bodyPr>
          <a:lstStyle/>
          <a:p>
            <a:pPr algn="ctr">
              <a:lnSpc>
                <a:spcPts val="6299"/>
              </a:lnSpc>
            </a:pPr>
            <a:r>
              <a:rPr lang="en-US" sz="4500">
                <a:solidFill>
                  <a:srgbClr val="000000"/>
                </a:solidFill>
                <a:latin typeface="Norwester"/>
                <a:ea typeface="Norwester"/>
                <a:cs typeface="Norwester"/>
                <a:sym typeface="Norwester"/>
              </a:rPr>
              <a:t>early prototype drawing</a:t>
            </a:r>
          </a:p>
        </p:txBody>
      </p:sp>
      <p:sp>
        <p:nvSpPr>
          <p:cNvPr name="TextBox 19" id="19"/>
          <p:cNvSpPr txBox="true"/>
          <p:nvPr/>
        </p:nvSpPr>
        <p:spPr>
          <a:xfrm rot="0">
            <a:off x="9155147" y="8607602"/>
            <a:ext cx="11276074" cy="762000"/>
          </a:xfrm>
          <a:prstGeom prst="rect">
            <a:avLst/>
          </a:prstGeom>
        </p:spPr>
        <p:txBody>
          <a:bodyPr anchor="t" rtlCol="false" tIns="0" lIns="0" bIns="0" rIns="0">
            <a:spAutoFit/>
          </a:bodyPr>
          <a:lstStyle/>
          <a:p>
            <a:pPr algn="ctr">
              <a:lnSpc>
                <a:spcPts val="6299"/>
              </a:lnSpc>
            </a:pPr>
            <a:r>
              <a:rPr lang="en-US" sz="4500">
                <a:solidFill>
                  <a:srgbClr val="000000"/>
                </a:solidFill>
                <a:latin typeface="Norwester"/>
                <a:ea typeface="Norwester"/>
                <a:cs typeface="Norwester"/>
                <a:sym typeface="Norwester"/>
              </a:rPr>
              <a:t>final concept drawing </a:t>
            </a:r>
          </a:p>
        </p:txBody>
      </p:sp>
      <p:grpSp>
        <p:nvGrpSpPr>
          <p:cNvPr name="Group 20" id="20"/>
          <p:cNvGrpSpPr/>
          <p:nvPr/>
        </p:nvGrpSpPr>
        <p:grpSpPr>
          <a:xfrm rot="0">
            <a:off x="11393945" y="9342123"/>
            <a:ext cx="6894055" cy="1215827"/>
            <a:chOff x="0" y="0"/>
            <a:chExt cx="1298001" cy="228914"/>
          </a:xfrm>
        </p:grpSpPr>
        <p:sp>
          <p:nvSpPr>
            <p:cNvPr name="Freeform 21" id="21"/>
            <p:cNvSpPr/>
            <p:nvPr/>
          </p:nvSpPr>
          <p:spPr>
            <a:xfrm flipH="false" flipV="false" rot="0">
              <a:off x="0" y="0"/>
              <a:ext cx="1298001" cy="228914"/>
            </a:xfrm>
            <a:custGeom>
              <a:avLst/>
              <a:gdLst/>
              <a:ahLst/>
              <a:cxnLst/>
              <a:rect r="r" b="b" t="t" l="l"/>
              <a:pathLst>
                <a:path h="228914" w="1298001">
                  <a:moveTo>
                    <a:pt x="112298" y="0"/>
                  </a:moveTo>
                  <a:lnTo>
                    <a:pt x="1185702" y="0"/>
                  </a:lnTo>
                  <a:cubicBezTo>
                    <a:pt x="1215485" y="0"/>
                    <a:pt x="1244049" y="11831"/>
                    <a:pt x="1265109" y="32891"/>
                  </a:cubicBezTo>
                  <a:cubicBezTo>
                    <a:pt x="1286169" y="53952"/>
                    <a:pt x="1298001" y="82515"/>
                    <a:pt x="1298001" y="112298"/>
                  </a:cubicBezTo>
                  <a:lnTo>
                    <a:pt x="1298001" y="116615"/>
                  </a:lnTo>
                  <a:cubicBezTo>
                    <a:pt x="1298001" y="146399"/>
                    <a:pt x="1286169" y="174962"/>
                    <a:pt x="1265109" y="196022"/>
                  </a:cubicBezTo>
                  <a:cubicBezTo>
                    <a:pt x="1244049" y="217082"/>
                    <a:pt x="1215485" y="228914"/>
                    <a:pt x="1185702" y="228914"/>
                  </a:cubicBezTo>
                  <a:lnTo>
                    <a:pt x="112298" y="228914"/>
                  </a:lnTo>
                  <a:cubicBezTo>
                    <a:pt x="50278" y="228914"/>
                    <a:pt x="0" y="178636"/>
                    <a:pt x="0" y="116615"/>
                  </a:cubicBezTo>
                  <a:lnTo>
                    <a:pt x="0" y="112298"/>
                  </a:lnTo>
                  <a:cubicBezTo>
                    <a:pt x="0" y="82515"/>
                    <a:pt x="11831" y="53952"/>
                    <a:pt x="32891" y="32891"/>
                  </a:cubicBezTo>
                  <a:cubicBezTo>
                    <a:pt x="53952" y="11831"/>
                    <a:pt x="82515" y="0"/>
                    <a:pt x="112298" y="0"/>
                  </a:cubicBezTo>
                  <a:close/>
                </a:path>
              </a:pathLst>
            </a:custGeom>
            <a:solidFill>
              <a:srgbClr val="FFFFFF">
                <a:alpha val="74902"/>
              </a:srgbClr>
            </a:solidFill>
          </p:spPr>
        </p:sp>
        <p:sp>
          <p:nvSpPr>
            <p:cNvPr name="TextBox 22" id="22"/>
            <p:cNvSpPr txBox="true"/>
            <p:nvPr/>
          </p:nvSpPr>
          <p:spPr>
            <a:xfrm>
              <a:off x="0" y="-352425"/>
              <a:ext cx="1298001" cy="581339"/>
            </a:xfrm>
            <a:prstGeom prst="rect">
              <a:avLst/>
            </a:prstGeom>
          </p:spPr>
          <p:txBody>
            <a:bodyPr anchor="ctr" rtlCol="false" tIns="50800" lIns="50800" bIns="50800" rIns="50800"/>
            <a:lstStyle/>
            <a:p>
              <a:pPr algn="ctr">
                <a:lnSpc>
                  <a:spcPts val="25060"/>
                </a:lnSpc>
              </a:pPr>
            </a:p>
          </p:txBody>
        </p:sp>
      </p:grpSp>
      <p:sp>
        <p:nvSpPr>
          <p:cNvPr name="TextBox 23" id="23"/>
          <p:cNvSpPr txBox="true"/>
          <p:nvPr/>
        </p:nvSpPr>
        <p:spPr>
          <a:xfrm rot="0">
            <a:off x="11602808" y="9599199"/>
            <a:ext cx="6685192" cy="615950"/>
          </a:xfrm>
          <a:prstGeom prst="rect">
            <a:avLst/>
          </a:prstGeom>
        </p:spPr>
        <p:txBody>
          <a:bodyPr anchor="t" rtlCol="false" tIns="0" lIns="0" bIns="0" rIns="0">
            <a:spAutoFit/>
          </a:bodyPr>
          <a:lstStyle/>
          <a:p>
            <a:pPr algn="l">
              <a:lnSpc>
                <a:spcPts val="4900"/>
              </a:lnSpc>
            </a:pPr>
            <a:r>
              <a:rPr lang="en-US" sz="3500">
                <a:solidFill>
                  <a:srgbClr val="000000"/>
                </a:solidFill>
                <a:latin typeface="DejaVu Serif"/>
                <a:ea typeface="DejaVu Serif"/>
                <a:cs typeface="DejaVu Serif"/>
                <a:sym typeface="DejaVu Serif"/>
              </a:rPr>
              <a:t>Please refer to the sketchpad</a:t>
            </a:r>
          </a:p>
        </p:txBody>
      </p:sp>
    </p:spTree>
  </p:cSld>
  <p:clrMapOvr>
    <a:masterClrMapping/>
  </p:clrMapOvr>
  <p:transition spd="med">
    <p:push dir="l"/>
  </p:transition>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E8A706"/>
        </a:solidFill>
      </p:bgPr>
    </p:bg>
    <p:spTree>
      <p:nvGrpSpPr>
        <p:cNvPr id="1" name=""/>
        <p:cNvGrpSpPr/>
        <p:nvPr/>
      </p:nvGrpSpPr>
      <p:grpSpPr>
        <a:xfrm>
          <a:off x="0" y="0"/>
          <a:ext cx="0" cy="0"/>
          <a:chOff x="0" y="0"/>
          <a:chExt cx="0" cy="0"/>
        </a:xfrm>
      </p:grpSpPr>
      <p:grpSp>
        <p:nvGrpSpPr>
          <p:cNvPr name="Group 2" id="2"/>
          <p:cNvGrpSpPr/>
          <p:nvPr/>
        </p:nvGrpSpPr>
        <p:grpSpPr>
          <a:xfrm rot="0">
            <a:off x="-1552560" y="3883420"/>
            <a:ext cx="20414837" cy="6953749"/>
            <a:chOff x="0" y="0"/>
            <a:chExt cx="27219783" cy="9271666"/>
          </a:xfrm>
        </p:grpSpPr>
        <p:sp>
          <p:nvSpPr>
            <p:cNvPr name="Freeform 3" id="3"/>
            <p:cNvSpPr/>
            <p:nvPr/>
          </p:nvSpPr>
          <p:spPr>
            <a:xfrm flipH="false" flipV="false" rot="0">
              <a:off x="0" y="0"/>
              <a:ext cx="11654734" cy="8836407"/>
            </a:xfrm>
            <a:custGeom>
              <a:avLst/>
              <a:gdLst/>
              <a:ahLst/>
              <a:cxnLst/>
              <a:rect r="r" b="b" t="t" l="l"/>
              <a:pathLst>
                <a:path h="8836407" w="11654734">
                  <a:moveTo>
                    <a:pt x="0" y="0"/>
                  </a:moveTo>
                  <a:lnTo>
                    <a:pt x="11654734" y="0"/>
                  </a:lnTo>
                  <a:lnTo>
                    <a:pt x="11654734" y="8836407"/>
                  </a:lnTo>
                  <a:lnTo>
                    <a:pt x="0" y="8836407"/>
                  </a:lnTo>
                  <a:lnTo>
                    <a:pt x="0" y="0"/>
                  </a:lnTo>
                  <a:close/>
                </a:path>
              </a:pathLst>
            </a:custGeom>
            <a:blipFill>
              <a:blip r:embed="rId2">
                <a:alphaModFix amt="55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7920310" y="2658034"/>
              <a:ext cx="9299473" cy="6239101"/>
            </a:xfrm>
            <a:custGeom>
              <a:avLst/>
              <a:gdLst/>
              <a:ahLst/>
              <a:cxnLst/>
              <a:rect r="r" b="b" t="t" l="l"/>
              <a:pathLst>
                <a:path h="6239101" w="9299473">
                  <a:moveTo>
                    <a:pt x="0" y="0"/>
                  </a:moveTo>
                  <a:lnTo>
                    <a:pt x="9299473" y="0"/>
                  </a:lnTo>
                  <a:lnTo>
                    <a:pt x="9299473" y="6239101"/>
                  </a:lnTo>
                  <a:lnTo>
                    <a:pt x="0" y="6239101"/>
                  </a:lnTo>
                  <a:lnTo>
                    <a:pt x="0" y="0"/>
                  </a:lnTo>
                  <a:close/>
                </a:path>
              </a:pathLst>
            </a:custGeom>
            <a:blipFill>
              <a:blip r:embed="rId4">
                <a:alphaModFix amt="53000"/>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8608014" y="3785266"/>
              <a:ext cx="8177561" cy="5486400"/>
            </a:xfrm>
            <a:custGeom>
              <a:avLst/>
              <a:gdLst/>
              <a:ahLst/>
              <a:cxnLst/>
              <a:rect r="r" b="b" t="t" l="l"/>
              <a:pathLst>
                <a:path h="5486400" w="8177561">
                  <a:moveTo>
                    <a:pt x="0" y="0"/>
                  </a:moveTo>
                  <a:lnTo>
                    <a:pt x="8177561" y="0"/>
                  </a:lnTo>
                  <a:lnTo>
                    <a:pt x="8177561" y="5486400"/>
                  </a:lnTo>
                  <a:lnTo>
                    <a:pt x="0" y="54864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47387" y="1311408"/>
              <a:ext cx="10499142" cy="7960258"/>
            </a:xfrm>
            <a:custGeom>
              <a:avLst/>
              <a:gdLst/>
              <a:ahLst/>
              <a:cxnLst/>
              <a:rect r="r" b="b" t="t" l="l"/>
              <a:pathLst>
                <a:path h="7960258" w="10499142">
                  <a:moveTo>
                    <a:pt x="0" y="0"/>
                  </a:moveTo>
                  <a:lnTo>
                    <a:pt x="10499142" y="0"/>
                  </a:lnTo>
                  <a:lnTo>
                    <a:pt x="10499142" y="7960258"/>
                  </a:lnTo>
                  <a:lnTo>
                    <a:pt x="0" y="796025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436289">
              <a:off x="2783366" y="6183583"/>
              <a:ext cx="575717" cy="1522329"/>
            </a:xfrm>
            <a:custGeom>
              <a:avLst/>
              <a:gdLst/>
              <a:ahLst/>
              <a:cxnLst/>
              <a:rect r="r" b="b" t="t" l="l"/>
              <a:pathLst>
                <a:path h="1522329" w="575717">
                  <a:moveTo>
                    <a:pt x="0" y="0"/>
                  </a:moveTo>
                  <a:lnTo>
                    <a:pt x="575717" y="0"/>
                  </a:lnTo>
                  <a:lnTo>
                    <a:pt x="575717" y="1522329"/>
                  </a:lnTo>
                  <a:lnTo>
                    <a:pt x="0" y="152232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832132">
              <a:off x="8609041" y="6183583"/>
              <a:ext cx="575717" cy="1522329"/>
            </a:xfrm>
            <a:custGeom>
              <a:avLst/>
              <a:gdLst/>
              <a:ahLst/>
              <a:cxnLst/>
              <a:rect r="r" b="b" t="t" l="l"/>
              <a:pathLst>
                <a:path h="1522329" w="575717">
                  <a:moveTo>
                    <a:pt x="0" y="0"/>
                  </a:moveTo>
                  <a:lnTo>
                    <a:pt x="575717" y="0"/>
                  </a:lnTo>
                  <a:lnTo>
                    <a:pt x="575717" y="1522329"/>
                  </a:lnTo>
                  <a:lnTo>
                    <a:pt x="0" y="152232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grpSp>
        <p:nvGrpSpPr>
          <p:cNvPr name="Group 9" id="9"/>
          <p:cNvGrpSpPr/>
          <p:nvPr/>
        </p:nvGrpSpPr>
        <p:grpSpPr>
          <a:xfrm rot="0">
            <a:off x="722238" y="562456"/>
            <a:ext cx="16843525" cy="9162087"/>
            <a:chOff x="0" y="0"/>
            <a:chExt cx="4436155" cy="2413060"/>
          </a:xfrm>
        </p:grpSpPr>
        <p:sp>
          <p:nvSpPr>
            <p:cNvPr name="Freeform 10" id="10"/>
            <p:cNvSpPr/>
            <p:nvPr/>
          </p:nvSpPr>
          <p:spPr>
            <a:xfrm flipH="false" flipV="false" rot="0">
              <a:off x="0" y="0"/>
              <a:ext cx="4436155" cy="2413060"/>
            </a:xfrm>
            <a:custGeom>
              <a:avLst/>
              <a:gdLst/>
              <a:ahLst/>
              <a:cxnLst/>
              <a:rect r="r" b="b" t="t" l="l"/>
              <a:pathLst>
                <a:path h="2413060" w="4436155">
                  <a:moveTo>
                    <a:pt x="23442" y="0"/>
                  </a:moveTo>
                  <a:lnTo>
                    <a:pt x="4412713" y="0"/>
                  </a:lnTo>
                  <a:cubicBezTo>
                    <a:pt x="4425660" y="0"/>
                    <a:pt x="4436155" y="10495"/>
                    <a:pt x="4436155" y="23442"/>
                  </a:cubicBezTo>
                  <a:lnTo>
                    <a:pt x="4436155" y="2389618"/>
                  </a:lnTo>
                  <a:cubicBezTo>
                    <a:pt x="4436155" y="2402565"/>
                    <a:pt x="4425660" y="2413060"/>
                    <a:pt x="4412713" y="2413060"/>
                  </a:cubicBezTo>
                  <a:lnTo>
                    <a:pt x="23442" y="2413060"/>
                  </a:lnTo>
                  <a:cubicBezTo>
                    <a:pt x="10495" y="2413060"/>
                    <a:pt x="0" y="2402565"/>
                    <a:pt x="0" y="2389618"/>
                  </a:cubicBezTo>
                  <a:lnTo>
                    <a:pt x="0" y="23442"/>
                  </a:lnTo>
                  <a:cubicBezTo>
                    <a:pt x="0" y="10495"/>
                    <a:pt x="10495" y="0"/>
                    <a:pt x="23442" y="0"/>
                  </a:cubicBezTo>
                  <a:close/>
                </a:path>
              </a:pathLst>
            </a:custGeom>
            <a:solidFill>
              <a:srgbClr val="B35400">
                <a:alpha val="56863"/>
              </a:srgbClr>
            </a:solidFill>
          </p:spPr>
        </p:sp>
        <p:sp>
          <p:nvSpPr>
            <p:cNvPr name="TextBox 11" id="11"/>
            <p:cNvSpPr txBox="true"/>
            <p:nvPr/>
          </p:nvSpPr>
          <p:spPr>
            <a:xfrm>
              <a:off x="0" y="-38100"/>
              <a:ext cx="4436155" cy="2451160"/>
            </a:xfrm>
            <a:prstGeom prst="rect">
              <a:avLst/>
            </a:prstGeom>
          </p:spPr>
          <p:txBody>
            <a:bodyPr anchor="ctr" rtlCol="false" tIns="50800" lIns="50800" bIns="50800" rIns="50800"/>
            <a:lstStyle/>
            <a:p>
              <a:pPr algn="ctr">
                <a:lnSpc>
                  <a:spcPts val="2659"/>
                </a:lnSpc>
                <a:spcBef>
                  <a:spcPct val="0"/>
                </a:spcBef>
              </a:pPr>
            </a:p>
          </p:txBody>
        </p:sp>
      </p:grpSp>
      <p:sp>
        <p:nvSpPr>
          <p:cNvPr name="Freeform 12" id="12"/>
          <p:cNvSpPr/>
          <p:nvPr/>
        </p:nvSpPr>
        <p:spPr>
          <a:xfrm flipH="false" flipV="false" rot="0">
            <a:off x="0" y="0"/>
            <a:ext cx="2396613" cy="2396613"/>
          </a:xfrm>
          <a:custGeom>
            <a:avLst/>
            <a:gdLst/>
            <a:ahLst/>
            <a:cxnLst/>
            <a:rect r="r" b="b" t="t" l="l"/>
            <a:pathLst>
              <a:path h="2396613" w="2396613">
                <a:moveTo>
                  <a:pt x="0" y="0"/>
                </a:moveTo>
                <a:lnTo>
                  <a:pt x="2396613" y="0"/>
                </a:lnTo>
                <a:lnTo>
                  <a:pt x="2396613" y="2396613"/>
                </a:lnTo>
                <a:lnTo>
                  <a:pt x="0" y="2396613"/>
                </a:lnTo>
                <a:lnTo>
                  <a:pt x="0" y="0"/>
                </a:lnTo>
                <a:close/>
              </a:path>
            </a:pathLst>
          </a:custGeom>
          <a:blipFill>
            <a:blip r:embed="rId8"/>
            <a:stretch>
              <a:fillRect l="-105640" t="-23315" r="-101654" b="-81175"/>
            </a:stretch>
          </a:blipFill>
        </p:spPr>
      </p:sp>
      <p:sp>
        <p:nvSpPr>
          <p:cNvPr name="Freeform 13" id="13"/>
          <p:cNvSpPr/>
          <p:nvPr/>
        </p:nvSpPr>
        <p:spPr>
          <a:xfrm flipH="false" flipV="false" rot="0">
            <a:off x="1198306" y="2763235"/>
            <a:ext cx="6345410" cy="6274025"/>
          </a:xfrm>
          <a:custGeom>
            <a:avLst/>
            <a:gdLst/>
            <a:ahLst/>
            <a:cxnLst/>
            <a:rect r="r" b="b" t="t" l="l"/>
            <a:pathLst>
              <a:path h="6274025" w="6345410">
                <a:moveTo>
                  <a:pt x="0" y="0"/>
                </a:moveTo>
                <a:lnTo>
                  <a:pt x="6345411" y="0"/>
                </a:lnTo>
                <a:lnTo>
                  <a:pt x="6345411" y="6274024"/>
                </a:lnTo>
                <a:lnTo>
                  <a:pt x="0" y="6274024"/>
                </a:lnTo>
                <a:lnTo>
                  <a:pt x="0" y="0"/>
                </a:lnTo>
                <a:close/>
              </a:path>
            </a:pathLst>
          </a:custGeom>
          <a:blipFill>
            <a:blip r:embed="rId9"/>
            <a:stretch>
              <a:fillRect l="0" t="0" r="0" b="0"/>
            </a:stretch>
          </a:blipFill>
          <a:ln w="133350" cap="rnd">
            <a:solidFill>
              <a:srgbClr val="B35400"/>
            </a:solidFill>
            <a:prstDash val="solid"/>
            <a:round/>
          </a:ln>
        </p:spPr>
      </p:sp>
      <p:sp>
        <p:nvSpPr>
          <p:cNvPr name="TextBox 14" id="14"/>
          <p:cNvSpPr txBox="true"/>
          <p:nvPr/>
        </p:nvSpPr>
        <p:spPr>
          <a:xfrm rot="0">
            <a:off x="3239105" y="352906"/>
            <a:ext cx="11809791" cy="1845038"/>
          </a:xfrm>
          <a:prstGeom prst="rect">
            <a:avLst/>
          </a:prstGeom>
        </p:spPr>
        <p:txBody>
          <a:bodyPr anchor="t" rtlCol="false" tIns="0" lIns="0" bIns="0" rIns="0">
            <a:spAutoFit/>
          </a:bodyPr>
          <a:lstStyle/>
          <a:p>
            <a:pPr algn="ctr">
              <a:lnSpc>
                <a:spcPts val="15062"/>
              </a:lnSpc>
            </a:pPr>
            <a:r>
              <a:rPr lang="en-US" sz="10759">
                <a:solidFill>
                  <a:srgbClr val="000000"/>
                </a:solidFill>
                <a:latin typeface="Norwester"/>
                <a:ea typeface="Norwester"/>
                <a:cs typeface="Norwester"/>
                <a:sym typeface="Norwester"/>
              </a:rPr>
              <a:t>Changes we made</a:t>
            </a:r>
          </a:p>
        </p:txBody>
      </p:sp>
      <p:sp>
        <p:nvSpPr>
          <p:cNvPr name="TextBox 15" id="15"/>
          <p:cNvSpPr txBox="true"/>
          <p:nvPr/>
        </p:nvSpPr>
        <p:spPr>
          <a:xfrm rot="0">
            <a:off x="7936454" y="2793213"/>
            <a:ext cx="9322846" cy="6118817"/>
          </a:xfrm>
          <a:prstGeom prst="rect">
            <a:avLst/>
          </a:prstGeom>
        </p:spPr>
        <p:txBody>
          <a:bodyPr anchor="t" rtlCol="false" tIns="0" lIns="0" bIns="0" rIns="0">
            <a:spAutoFit/>
          </a:bodyPr>
          <a:lstStyle/>
          <a:p>
            <a:pPr algn="l" marL="822581" indent="-411290" lvl="1">
              <a:lnSpc>
                <a:spcPts val="5334"/>
              </a:lnSpc>
              <a:buFont typeface="Arial"/>
              <a:buChar char="•"/>
            </a:pPr>
            <a:r>
              <a:rPr lang="en-US" b="true" sz="3810">
                <a:solidFill>
                  <a:srgbClr val="000000"/>
                </a:solidFill>
                <a:latin typeface="DejaVu Serif Bold"/>
                <a:ea typeface="DejaVu Serif Bold"/>
                <a:cs typeface="DejaVu Serif Bold"/>
                <a:sym typeface="DejaVu Serif Bold"/>
              </a:rPr>
              <a:t>Prototype: </a:t>
            </a:r>
            <a:r>
              <a:rPr lang="en-US" sz="3810">
                <a:solidFill>
                  <a:srgbClr val="000000"/>
                </a:solidFill>
                <a:latin typeface="DejaVu Serif"/>
                <a:ea typeface="DejaVu Serif"/>
                <a:cs typeface="DejaVu Serif"/>
                <a:sym typeface="DejaVu Serif"/>
              </a:rPr>
              <a:t>We used a quick filament printer to do quick prototyping.</a:t>
            </a:r>
          </a:p>
          <a:p>
            <a:pPr algn="l" marL="822581" indent="-411290" lvl="1">
              <a:lnSpc>
                <a:spcPts val="5334"/>
              </a:lnSpc>
              <a:buFont typeface="Arial"/>
              <a:buChar char="•"/>
            </a:pPr>
            <a:r>
              <a:rPr lang="en-US" b="true" sz="3810">
                <a:solidFill>
                  <a:srgbClr val="000000"/>
                </a:solidFill>
                <a:latin typeface="DejaVu Serif Bold"/>
                <a:ea typeface="DejaVu Serif Bold"/>
                <a:cs typeface="DejaVu Serif Bold"/>
                <a:sym typeface="DejaVu Serif Bold"/>
              </a:rPr>
              <a:t>P</a:t>
            </a:r>
            <a:r>
              <a:rPr lang="en-US" b="true" sz="3810">
                <a:solidFill>
                  <a:srgbClr val="000000"/>
                </a:solidFill>
                <a:latin typeface="DejaVu Serif Bold"/>
                <a:ea typeface="DejaVu Serif Bold"/>
                <a:cs typeface="DejaVu Serif Bold"/>
                <a:sym typeface="DejaVu Serif Bold"/>
              </a:rPr>
              <a:t>roof of concept:</a:t>
            </a:r>
            <a:r>
              <a:rPr lang="en-US" sz="3810">
                <a:solidFill>
                  <a:srgbClr val="000000"/>
                </a:solidFill>
                <a:latin typeface="DejaVu Serif"/>
                <a:ea typeface="DejaVu Serif"/>
                <a:cs typeface="DejaVu Serif"/>
                <a:sym typeface="DejaVu Serif"/>
              </a:rPr>
              <a:t> Simple claw to test the rack and pinion mechanism</a:t>
            </a:r>
          </a:p>
          <a:p>
            <a:pPr algn="l" marL="822581" indent="-411290" lvl="1">
              <a:lnSpc>
                <a:spcPts val="5334"/>
              </a:lnSpc>
              <a:buFont typeface="Arial"/>
              <a:buChar char="•"/>
            </a:pPr>
            <a:r>
              <a:rPr lang="en-US" b="true" sz="3810">
                <a:solidFill>
                  <a:srgbClr val="000000"/>
                </a:solidFill>
                <a:latin typeface="DejaVu Serif Bold"/>
                <a:ea typeface="DejaVu Serif Bold"/>
                <a:cs typeface="DejaVu Serif Bold"/>
                <a:sym typeface="DejaVu Serif Bold"/>
              </a:rPr>
              <a:t>Final:</a:t>
            </a:r>
            <a:r>
              <a:rPr lang="en-US" sz="3810">
                <a:solidFill>
                  <a:srgbClr val="000000"/>
                </a:solidFill>
                <a:latin typeface="DejaVu Serif"/>
                <a:ea typeface="DejaVu Serif"/>
                <a:cs typeface="DejaVu Serif"/>
                <a:sym typeface="DejaVu Serif"/>
              </a:rPr>
              <a:t> CADed and printed in resin</a:t>
            </a:r>
          </a:p>
          <a:p>
            <a:pPr algn="l" marL="822581" indent="-411290" lvl="1">
              <a:lnSpc>
                <a:spcPts val="5334"/>
              </a:lnSpc>
              <a:buFont typeface="Arial"/>
              <a:buChar char="•"/>
            </a:pPr>
            <a:r>
              <a:rPr lang="en-US" b="true" sz="3810">
                <a:solidFill>
                  <a:srgbClr val="000000"/>
                </a:solidFill>
                <a:latin typeface="DejaVu Serif Bold"/>
                <a:ea typeface="DejaVu Serif Bold"/>
                <a:cs typeface="DejaVu Serif Bold"/>
                <a:sym typeface="DejaVu Serif Bold"/>
              </a:rPr>
              <a:t>Additions:</a:t>
            </a:r>
            <a:r>
              <a:rPr lang="en-US" sz="3810">
                <a:solidFill>
                  <a:srgbClr val="000000"/>
                </a:solidFill>
                <a:latin typeface="DejaVu Serif"/>
                <a:ea typeface="DejaVu Serif"/>
                <a:cs typeface="DejaVu Serif"/>
                <a:sym typeface="DejaVu Serif"/>
              </a:rPr>
              <a:t> Pressure sensor and the grippers</a:t>
            </a:r>
          </a:p>
        </p:txBody>
      </p:sp>
      <p:sp>
        <p:nvSpPr>
          <p:cNvPr name="Freeform 16" id="16"/>
          <p:cNvSpPr/>
          <p:nvPr/>
        </p:nvSpPr>
        <p:spPr>
          <a:xfrm flipH="false" flipV="false" rot="0">
            <a:off x="16304253" y="191292"/>
            <a:ext cx="1910094" cy="1967111"/>
          </a:xfrm>
          <a:custGeom>
            <a:avLst/>
            <a:gdLst/>
            <a:ahLst/>
            <a:cxnLst/>
            <a:rect r="r" b="b" t="t" l="l"/>
            <a:pathLst>
              <a:path h="1967111" w="1910094">
                <a:moveTo>
                  <a:pt x="0" y="0"/>
                </a:moveTo>
                <a:lnTo>
                  <a:pt x="1910094" y="0"/>
                </a:lnTo>
                <a:lnTo>
                  <a:pt x="1910094" y="1967111"/>
                </a:lnTo>
                <a:lnTo>
                  <a:pt x="0" y="1967111"/>
                </a:lnTo>
                <a:lnTo>
                  <a:pt x="0" y="0"/>
                </a:lnTo>
                <a:close/>
              </a:path>
            </a:pathLst>
          </a:custGeom>
          <a:blipFill>
            <a:blip r:embed="rId10"/>
            <a:stretch>
              <a:fillRect l="0" t="0" r="0" b="0"/>
            </a:stretch>
          </a:blipFill>
        </p:spPr>
      </p:sp>
      <p:grpSp>
        <p:nvGrpSpPr>
          <p:cNvPr name="Group 17" id="17"/>
          <p:cNvGrpSpPr/>
          <p:nvPr/>
        </p:nvGrpSpPr>
        <p:grpSpPr>
          <a:xfrm rot="0">
            <a:off x="3464016" y="9418554"/>
            <a:ext cx="11359967" cy="611978"/>
            <a:chOff x="0" y="0"/>
            <a:chExt cx="15146623" cy="815971"/>
          </a:xfrm>
        </p:grpSpPr>
        <p:grpSp>
          <p:nvGrpSpPr>
            <p:cNvPr name="Group 18" id="18"/>
            <p:cNvGrpSpPr/>
            <p:nvPr/>
          </p:nvGrpSpPr>
          <p:grpSpPr>
            <a:xfrm rot="0">
              <a:off x="0" y="0"/>
              <a:ext cx="15146623" cy="815971"/>
              <a:chOff x="0" y="0"/>
              <a:chExt cx="1867188" cy="100588"/>
            </a:xfrm>
          </p:grpSpPr>
          <p:sp>
            <p:nvSpPr>
              <p:cNvPr name="Freeform 19" id="19"/>
              <p:cNvSpPr/>
              <p:nvPr/>
            </p:nvSpPr>
            <p:spPr>
              <a:xfrm flipH="false" flipV="false" rot="0">
                <a:off x="0" y="0"/>
                <a:ext cx="1867188" cy="100588"/>
              </a:xfrm>
              <a:custGeom>
                <a:avLst/>
                <a:gdLst/>
                <a:ahLst/>
                <a:cxnLst/>
                <a:rect r="r" b="b" t="t" l="l"/>
                <a:pathLst>
                  <a:path h="100588" w="1867188">
                    <a:moveTo>
                      <a:pt x="50294" y="0"/>
                    </a:moveTo>
                    <a:lnTo>
                      <a:pt x="1816894" y="0"/>
                    </a:lnTo>
                    <a:cubicBezTo>
                      <a:pt x="1830233" y="0"/>
                      <a:pt x="1843025" y="5299"/>
                      <a:pt x="1852457" y="14731"/>
                    </a:cubicBezTo>
                    <a:cubicBezTo>
                      <a:pt x="1861889" y="24163"/>
                      <a:pt x="1867188" y="36955"/>
                      <a:pt x="1867188" y="50294"/>
                    </a:cubicBezTo>
                    <a:lnTo>
                      <a:pt x="1867188" y="50294"/>
                    </a:lnTo>
                    <a:cubicBezTo>
                      <a:pt x="1867188" y="63633"/>
                      <a:pt x="1861889" y="76425"/>
                      <a:pt x="1852457" y="85857"/>
                    </a:cubicBezTo>
                    <a:cubicBezTo>
                      <a:pt x="1843025" y="95289"/>
                      <a:pt x="1830233" y="100588"/>
                      <a:pt x="1816894" y="100588"/>
                    </a:cubicBezTo>
                    <a:lnTo>
                      <a:pt x="50294" y="100588"/>
                    </a:lnTo>
                    <a:cubicBezTo>
                      <a:pt x="36955" y="100588"/>
                      <a:pt x="24163" y="95289"/>
                      <a:pt x="14731" y="85857"/>
                    </a:cubicBezTo>
                    <a:cubicBezTo>
                      <a:pt x="5299" y="76425"/>
                      <a:pt x="0" y="63633"/>
                      <a:pt x="0" y="50294"/>
                    </a:cubicBezTo>
                    <a:lnTo>
                      <a:pt x="0" y="50294"/>
                    </a:lnTo>
                    <a:cubicBezTo>
                      <a:pt x="0" y="36955"/>
                      <a:pt x="5299" y="24163"/>
                      <a:pt x="14731" y="14731"/>
                    </a:cubicBezTo>
                    <a:cubicBezTo>
                      <a:pt x="24163" y="5299"/>
                      <a:pt x="36955" y="0"/>
                      <a:pt x="50294" y="0"/>
                    </a:cubicBezTo>
                    <a:close/>
                  </a:path>
                </a:pathLst>
              </a:custGeom>
              <a:solidFill>
                <a:srgbClr val="FFFFFF">
                  <a:alpha val="74902"/>
                </a:srgbClr>
              </a:solidFill>
            </p:spPr>
          </p:sp>
          <p:sp>
            <p:nvSpPr>
              <p:cNvPr name="TextBox 20" id="20"/>
              <p:cNvSpPr txBox="true"/>
              <p:nvPr/>
            </p:nvSpPr>
            <p:spPr>
              <a:xfrm>
                <a:off x="0" y="-352425"/>
                <a:ext cx="1867188" cy="453013"/>
              </a:xfrm>
              <a:prstGeom prst="rect">
                <a:avLst/>
              </a:prstGeom>
            </p:spPr>
            <p:txBody>
              <a:bodyPr anchor="ctr" rtlCol="false" tIns="50800" lIns="50800" bIns="50800" rIns="50800"/>
              <a:lstStyle/>
              <a:p>
                <a:pPr algn="ctr">
                  <a:lnSpc>
                    <a:spcPts val="25059"/>
                  </a:lnSpc>
                </a:pPr>
              </a:p>
            </p:txBody>
          </p:sp>
        </p:grpSp>
        <p:sp>
          <p:nvSpPr>
            <p:cNvPr name="TextBox 21" id="21"/>
            <p:cNvSpPr txBox="true"/>
            <p:nvPr/>
          </p:nvSpPr>
          <p:spPr>
            <a:xfrm rot="0">
              <a:off x="679440" y="25331"/>
              <a:ext cx="14467183" cy="749271"/>
            </a:xfrm>
            <a:prstGeom prst="rect">
              <a:avLst/>
            </a:prstGeom>
          </p:spPr>
          <p:txBody>
            <a:bodyPr anchor="t" rtlCol="false" tIns="0" lIns="0" bIns="0" rIns="0">
              <a:spAutoFit/>
            </a:bodyPr>
            <a:lstStyle/>
            <a:p>
              <a:pPr algn="l">
                <a:lnSpc>
                  <a:spcPts val="4650"/>
                </a:lnSpc>
              </a:pPr>
              <a:r>
                <a:rPr lang="en-US" sz="3321">
                  <a:solidFill>
                    <a:srgbClr val="000000"/>
                  </a:solidFill>
                  <a:latin typeface="DejaVu Serif"/>
                  <a:ea typeface="DejaVu Serif"/>
                  <a:cs typeface="DejaVu Serif"/>
                  <a:sym typeface="DejaVu Serif"/>
                </a:rPr>
                <a:t>See pages 15 and 17 of the Innovation Design file</a:t>
              </a:r>
            </a:p>
          </p:txBody>
        </p:sp>
      </p:grpSp>
    </p:spTree>
  </p:cSld>
  <p:clrMapOvr>
    <a:masterClrMapping/>
  </p:clrMapOvr>
  <p:transition spd="med">
    <p:push dir="l"/>
  </p:transition>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3309925"/>
              <a:ext cx="18216323" cy="10406075"/>
            </a:xfrm>
            <a:custGeom>
              <a:avLst/>
              <a:gdLst/>
              <a:ahLst/>
              <a:cxnLst/>
              <a:rect r="r" b="b" t="t" l="l"/>
              <a:pathLst>
                <a:path h="10406075" w="18216323">
                  <a:moveTo>
                    <a:pt x="0" y="0"/>
                  </a:moveTo>
                  <a:lnTo>
                    <a:pt x="18216323" y="0"/>
                  </a:lnTo>
                  <a:lnTo>
                    <a:pt x="18216323" y="10406075"/>
                  </a:lnTo>
                  <a:lnTo>
                    <a:pt x="0" y="10406075"/>
                  </a:lnTo>
                  <a:lnTo>
                    <a:pt x="0" y="0"/>
                  </a:lnTo>
                  <a:close/>
                </a:path>
              </a:pathLst>
            </a:custGeom>
            <a:blipFill>
              <a:blip r:embed="rId2">
                <a:alphaModFix amt="50000"/>
              </a:blip>
              <a:stretch>
                <a:fillRect l="0" t="0" r="0" b="0"/>
              </a:stretch>
            </a:blipFill>
            <a:ln cap="sq">
              <a:noFill/>
              <a:prstDash val="solid"/>
              <a:miter/>
            </a:ln>
          </p:spPr>
        </p:sp>
        <p:sp>
          <p:nvSpPr>
            <p:cNvPr name="Freeform 4" id="4"/>
            <p:cNvSpPr/>
            <p:nvPr/>
          </p:nvSpPr>
          <p:spPr>
            <a:xfrm flipH="false" flipV="false" rot="0">
              <a:off x="0" y="0"/>
              <a:ext cx="5884638" cy="3492509"/>
            </a:xfrm>
            <a:custGeom>
              <a:avLst/>
              <a:gdLst/>
              <a:ahLst/>
              <a:cxnLst/>
              <a:rect r="r" b="b" t="t" l="l"/>
              <a:pathLst>
                <a:path h="3492509" w="5884638">
                  <a:moveTo>
                    <a:pt x="0" y="0"/>
                  </a:moveTo>
                  <a:lnTo>
                    <a:pt x="5884638" y="0"/>
                  </a:lnTo>
                  <a:lnTo>
                    <a:pt x="5884638" y="3492509"/>
                  </a:lnTo>
                  <a:lnTo>
                    <a:pt x="0" y="3492509"/>
                  </a:lnTo>
                  <a:lnTo>
                    <a:pt x="0" y="0"/>
                  </a:lnTo>
                  <a:close/>
                </a:path>
              </a:pathLst>
            </a:custGeom>
            <a:blipFill>
              <a:blip r:embed="rId3">
                <a:alphaModFix amt="50000"/>
              </a:blip>
              <a:stretch>
                <a:fillRect l="-11242" t="-25844" r="-4191" b="-11003"/>
              </a:stretch>
            </a:blipFill>
            <a:ln cap="sq">
              <a:noFill/>
              <a:prstDash val="solid"/>
              <a:miter/>
            </a:ln>
          </p:spPr>
        </p:sp>
        <p:sp>
          <p:nvSpPr>
            <p:cNvPr name="Freeform 5" id="5"/>
            <p:cNvSpPr/>
            <p:nvPr/>
          </p:nvSpPr>
          <p:spPr>
            <a:xfrm flipH="false" flipV="false" rot="0">
              <a:off x="17896703" y="0"/>
              <a:ext cx="6487297" cy="13716000"/>
            </a:xfrm>
            <a:custGeom>
              <a:avLst/>
              <a:gdLst/>
              <a:ahLst/>
              <a:cxnLst/>
              <a:rect r="r" b="b" t="t" l="l"/>
              <a:pathLst>
                <a:path h="13716000" w="6487297">
                  <a:moveTo>
                    <a:pt x="0" y="0"/>
                  </a:moveTo>
                  <a:lnTo>
                    <a:pt x="6487297" y="0"/>
                  </a:lnTo>
                  <a:lnTo>
                    <a:pt x="6487297" y="13716000"/>
                  </a:lnTo>
                  <a:lnTo>
                    <a:pt x="0" y="13716000"/>
                  </a:lnTo>
                  <a:lnTo>
                    <a:pt x="0" y="0"/>
                  </a:lnTo>
                  <a:close/>
                </a:path>
              </a:pathLst>
            </a:custGeom>
            <a:blipFill>
              <a:blip r:embed="rId4">
                <a:alphaModFix amt="50000"/>
              </a:blip>
              <a:stretch>
                <a:fillRect l="0" t="0" r="0" b="0"/>
              </a:stretch>
            </a:blipFill>
            <a:ln cap="sq">
              <a:noFill/>
              <a:prstDash val="solid"/>
              <a:miter/>
            </a:ln>
          </p:spPr>
        </p:sp>
        <p:sp>
          <p:nvSpPr>
            <p:cNvPr name="Freeform 6" id="6"/>
            <p:cNvSpPr/>
            <p:nvPr/>
          </p:nvSpPr>
          <p:spPr>
            <a:xfrm flipH="false" flipV="false" rot="0">
              <a:off x="5578178" y="0"/>
              <a:ext cx="12638145" cy="3492509"/>
            </a:xfrm>
            <a:custGeom>
              <a:avLst/>
              <a:gdLst/>
              <a:ahLst/>
              <a:cxnLst/>
              <a:rect r="r" b="b" t="t" l="l"/>
              <a:pathLst>
                <a:path h="3492509" w="12638145">
                  <a:moveTo>
                    <a:pt x="0" y="0"/>
                  </a:moveTo>
                  <a:lnTo>
                    <a:pt x="12638145" y="0"/>
                  </a:lnTo>
                  <a:lnTo>
                    <a:pt x="12638145" y="3492509"/>
                  </a:lnTo>
                  <a:lnTo>
                    <a:pt x="0" y="3492509"/>
                  </a:lnTo>
                  <a:lnTo>
                    <a:pt x="0" y="0"/>
                  </a:lnTo>
                  <a:close/>
                </a:path>
              </a:pathLst>
            </a:custGeom>
            <a:blipFill>
              <a:blip r:embed="rId5">
                <a:alphaModFix amt="50000"/>
              </a:blip>
              <a:stretch>
                <a:fillRect l="0" t="0" r="0" b="0"/>
              </a:stretch>
            </a:blipFill>
          </p:spPr>
        </p:sp>
      </p:grpSp>
      <p:grpSp>
        <p:nvGrpSpPr>
          <p:cNvPr name="Group 7" id="7"/>
          <p:cNvGrpSpPr/>
          <p:nvPr/>
        </p:nvGrpSpPr>
        <p:grpSpPr>
          <a:xfrm rot="0">
            <a:off x="1469345" y="1198306"/>
            <a:ext cx="15349309" cy="7890387"/>
            <a:chOff x="0" y="0"/>
            <a:chExt cx="4042616" cy="2078127"/>
          </a:xfrm>
        </p:grpSpPr>
        <p:sp>
          <p:nvSpPr>
            <p:cNvPr name="Freeform 8" id="8"/>
            <p:cNvSpPr/>
            <p:nvPr/>
          </p:nvSpPr>
          <p:spPr>
            <a:xfrm flipH="false" flipV="false" rot="0">
              <a:off x="0" y="0"/>
              <a:ext cx="4042616" cy="2078127"/>
            </a:xfrm>
            <a:custGeom>
              <a:avLst/>
              <a:gdLst/>
              <a:ahLst/>
              <a:cxnLst/>
              <a:rect r="r" b="b" t="t" l="l"/>
              <a:pathLst>
                <a:path h="2078127" w="4042616">
                  <a:moveTo>
                    <a:pt x="25723" y="0"/>
                  </a:moveTo>
                  <a:lnTo>
                    <a:pt x="4016893" y="0"/>
                  </a:lnTo>
                  <a:cubicBezTo>
                    <a:pt x="4031100" y="0"/>
                    <a:pt x="4042616" y="11517"/>
                    <a:pt x="4042616" y="25723"/>
                  </a:cubicBezTo>
                  <a:lnTo>
                    <a:pt x="4042616" y="2052403"/>
                  </a:lnTo>
                  <a:cubicBezTo>
                    <a:pt x="4042616" y="2066610"/>
                    <a:pt x="4031100" y="2078127"/>
                    <a:pt x="4016893" y="2078127"/>
                  </a:cubicBezTo>
                  <a:lnTo>
                    <a:pt x="25723" y="2078127"/>
                  </a:lnTo>
                  <a:cubicBezTo>
                    <a:pt x="18901" y="2078127"/>
                    <a:pt x="12358" y="2075417"/>
                    <a:pt x="7534" y="2070592"/>
                  </a:cubicBezTo>
                  <a:cubicBezTo>
                    <a:pt x="2710" y="2065768"/>
                    <a:pt x="0" y="2059225"/>
                    <a:pt x="0" y="2052403"/>
                  </a:cubicBezTo>
                  <a:lnTo>
                    <a:pt x="0" y="25723"/>
                  </a:lnTo>
                  <a:cubicBezTo>
                    <a:pt x="0" y="11517"/>
                    <a:pt x="11517" y="0"/>
                    <a:pt x="25723" y="0"/>
                  </a:cubicBezTo>
                  <a:close/>
                </a:path>
              </a:pathLst>
            </a:custGeom>
            <a:solidFill>
              <a:srgbClr val="FFFFFF">
                <a:alpha val="56863"/>
              </a:srgbClr>
            </a:solidFill>
          </p:spPr>
        </p:sp>
        <p:sp>
          <p:nvSpPr>
            <p:cNvPr name="TextBox 9" id="9"/>
            <p:cNvSpPr txBox="true"/>
            <p:nvPr/>
          </p:nvSpPr>
          <p:spPr>
            <a:xfrm>
              <a:off x="0" y="-38100"/>
              <a:ext cx="4042616" cy="2116227"/>
            </a:xfrm>
            <a:prstGeom prst="rect">
              <a:avLst/>
            </a:prstGeom>
          </p:spPr>
          <p:txBody>
            <a:bodyPr anchor="ctr" rtlCol="false" tIns="50800" lIns="50800" bIns="50800" rIns="50800"/>
            <a:lstStyle/>
            <a:p>
              <a:pPr algn="ctr">
                <a:lnSpc>
                  <a:spcPts val="2659"/>
                </a:lnSpc>
                <a:spcBef>
                  <a:spcPct val="0"/>
                </a:spcBef>
              </a:pPr>
            </a:p>
          </p:txBody>
        </p:sp>
      </p:grpSp>
      <p:sp>
        <p:nvSpPr>
          <p:cNvPr name="TextBox 10" id="10"/>
          <p:cNvSpPr txBox="true"/>
          <p:nvPr/>
        </p:nvSpPr>
        <p:spPr>
          <a:xfrm rot="0">
            <a:off x="5962146" y="2941781"/>
            <a:ext cx="10651038" cy="5734409"/>
          </a:xfrm>
          <a:prstGeom prst="rect">
            <a:avLst/>
          </a:prstGeom>
        </p:spPr>
        <p:txBody>
          <a:bodyPr anchor="t" rtlCol="false" tIns="0" lIns="0" bIns="0" rIns="0">
            <a:spAutoFit/>
          </a:bodyPr>
          <a:lstStyle/>
          <a:p>
            <a:pPr algn="l">
              <a:lnSpc>
                <a:spcPts val="5098"/>
              </a:lnSpc>
            </a:pPr>
            <a:r>
              <a:rPr lang="en-US" sz="3642">
                <a:solidFill>
                  <a:srgbClr val="000000"/>
                </a:solidFill>
                <a:latin typeface="DejaVu Serif"/>
                <a:ea typeface="DejaVu Serif"/>
                <a:cs typeface="DejaVu Serif"/>
                <a:sym typeface="DejaVu Serif"/>
              </a:rPr>
              <a:t>We modelled the claw in Onshape because it made collaboration way easier.</a:t>
            </a:r>
          </a:p>
          <a:p>
            <a:pPr algn="l" marL="786330" indent="-393165" lvl="1">
              <a:lnSpc>
                <a:spcPts val="5098"/>
              </a:lnSpc>
              <a:buFont typeface="Arial"/>
              <a:buChar char="•"/>
            </a:pPr>
            <a:r>
              <a:rPr lang="en-US" b="true" sz="3642">
                <a:solidFill>
                  <a:srgbClr val="000000"/>
                </a:solidFill>
                <a:latin typeface="DejaVu Serif Bold"/>
                <a:ea typeface="DejaVu Serif Bold"/>
                <a:cs typeface="DejaVu Serif Bold"/>
                <a:sym typeface="DejaVu Serif Bold"/>
              </a:rPr>
              <a:t>Cloud-based workflow:</a:t>
            </a:r>
            <a:r>
              <a:rPr lang="en-US" sz="3642">
                <a:solidFill>
                  <a:srgbClr val="000000"/>
                </a:solidFill>
                <a:latin typeface="DejaVu Serif"/>
                <a:ea typeface="DejaVu Serif"/>
                <a:cs typeface="DejaVu Serif"/>
                <a:sym typeface="DejaVu Serif"/>
              </a:rPr>
              <a:t> Everyone can edit the same model online</a:t>
            </a:r>
          </a:p>
          <a:p>
            <a:pPr algn="l" marL="786330" indent="-393165" lvl="1">
              <a:lnSpc>
                <a:spcPts val="5098"/>
              </a:lnSpc>
              <a:buFont typeface="Arial"/>
              <a:buChar char="•"/>
            </a:pPr>
            <a:r>
              <a:rPr lang="en-US" b="true" sz="3642">
                <a:solidFill>
                  <a:srgbClr val="000000"/>
                </a:solidFill>
                <a:latin typeface="DejaVu Serif Bold"/>
                <a:ea typeface="DejaVu Serif Bold"/>
                <a:cs typeface="DejaVu Serif Bold"/>
                <a:sym typeface="DejaVu Serif Bold"/>
              </a:rPr>
              <a:t>Real-time collaboration</a:t>
            </a:r>
          </a:p>
          <a:p>
            <a:pPr algn="l" marL="786330" indent="-393165" lvl="1">
              <a:lnSpc>
                <a:spcPts val="5098"/>
              </a:lnSpc>
              <a:buFont typeface="Arial"/>
              <a:buChar char="•"/>
            </a:pPr>
            <a:r>
              <a:rPr lang="en-US" b="true" sz="3642">
                <a:solidFill>
                  <a:srgbClr val="000000"/>
                </a:solidFill>
                <a:latin typeface="DejaVu Serif Bold"/>
                <a:ea typeface="DejaVu Serif Bold"/>
                <a:cs typeface="DejaVu Serif Bold"/>
                <a:sym typeface="DejaVu Serif Bold"/>
              </a:rPr>
              <a:t>Built-in version control:</a:t>
            </a:r>
            <a:r>
              <a:rPr lang="en-US" sz="3642">
                <a:solidFill>
                  <a:srgbClr val="000000"/>
                </a:solidFill>
                <a:latin typeface="DejaVu Serif"/>
                <a:ea typeface="DejaVu Serif"/>
                <a:cs typeface="DejaVu Serif"/>
                <a:sym typeface="DejaVu Serif"/>
              </a:rPr>
              <a:t> Onshape tracks every change automatically. We could branch ideas, compare versions and roll back when needed.</a:t>
            </a:r>
          </a:p>
        </p:txBody>
      </p:sp>
      <p:sp>
        <p:nvSpPr>
          <p:cNvPr name="Freeform 11" id="11"/>
          <p:cNvSpPr/>
          <p:nvPr/>
        </p:nvSpPr>
        <p:spPr>
          <a:xfrm flipH="false" flipV="false" rot="0">
            <a:off x="2675528" y="1675415"/>
            <a:ext cx="3016211" cy="6993632"/>
          </a:xfrm>
          <a:custGeom>
            <a:avLst/>
            <a:gdLst/>
            <a:ahLst/>
            <a:cxnLst/>
            <a:rect r="r" b="b" t="t" l="l"/>
            <a:pathLst>
              <a:path h="6993632" w="3016211">
                <a:moveTo>
                  <a:pt x="0" y="0"/>
                </a:moveTo>
                <a:lnTo>
                  <a:pt x="3016211" y="0"/>
                </a:lnTo>
                <a:lnTo>
                  <a:pt x="3016211" y="6993632"/>
                </a:lnTo>
                <a:lnTo>
                  <a:pt x="0" y="6993632"/>
                </a:lnTo>
                <a:lnTo>
                  <a:pt x="0" y="0"/>
                </a:lnTo>
                <a:close/>
              </a:path>
            </a:pathLst>
          </a:custGeom>
          <a:blipFill>
            <a:blip r:embed="rId6"/>
            <a:stretch>
              <a:fillRect l="0" t="0" r="0" b="0"/>
            </a:stretch>
          </a:blipFill>
          <a:ln w="104775" cap="rnd">
            <a:solidFill>
              <a:srgbClr val="000000"/>
            </a:solidFill>
            <a:prstDash val="solid"/>
            <a:round/>
          </a:ln>
        </p:spPr>
      </p:sp>
      <p:sp>
        <p:nvSpPr>
          <p:cNvPr name="TextBox 12" id="12"/>
          <p:cNvSpPr txBox="true"/>
          <p:nvPr/>
        </p:nvSpPr>
        <p:spPr>
          <a:xfrm rot="0">
            <a:off x="2675528" y="1172944"/>
            <a:ext cx="11809791" cy="1845038"/>
          </a:xfrm>
          <a:prstGeom prst="rect">
            <a:avLst/>
          </a:prstGeom>
        </p:spPr>
        <p:txBody>
          <a:bodyPr anchor="t" rtlCol="false" tIns="0" lIns="0" bIns="0" rIns="0">
            <a:spAutoFit/>
          </a:bodyPr>
          <a:lstStyle/>
          <a:p>
            <a:pPr algn="ctr">
              <a:lnSpc>
                <a:spcPts val="15062"/>
              </a:lnSpc>
            </a:pPr>
            <a:r>
              <a:rPr lang="en-US" sz="10759">
                <a:solidFill>
                  <a:srgbClr val="000000"/>
                </a:solidFill>
                <a:latin typeface="Norwester"/>
                <a:ea typeface="Norwester"/>
                <a:cs typeface="Norwester"/>
                <a:sym typeface="Norwester"/>
              </a:rPr>
              <a:t>Onshape</a:t>
            </a:r>
          </a:p>
        </p:txBody>
      </p:sp>
      <p:sp>
        <p:nvSpPr>
          <p:cNvPr name="Freeform 13" id="13"/>
          <p:cNvSpPr/>
          <p:nvPr/>
        </p:nvSpPr>
        <p:spPr>
          <a:xfrm flipH="false" flipV="false" rot="0">
            <a:off x="16205138" y="191281"/>
            <a:ext cx="1674839" cy="1674839"/>
          </a:xfrm>
          <a:custGeom>
            <a:avLst/>
            <a:gdLst/>
            <a:ahLst/>
            <a:cxnLst/>
            <a:rect r="r" b="b" t="t" l="l"/>
            <a:pathLst>
              <a:path h="1674839" w="1674839">
                <a:moveTo>
                  <a:pt x="0" y="0"/>
                </a:moveTo>
                <a:lnTo>
                  <a:pt x="1674839" y="0"/>
                </a:lnTo>
                <a:lnTo>
                  <a:pt x="1674839" y="1674838"/>
                </a:lnTo>
                <a:lnTo>
                  <a:pt x="0" y="1674838"/>
                </a:lnTo>
                <a:lnTo>
                  <a:pt x="0" y="0"/>
                </a:lnTo>
                <a:close/>
              </a:path>
            </a:pathLst>
          </a:custGeom>
          <a:blipFill>
            <a:blip r:embed="rId7"/>
            <a:stretch>
              <a:fillRect l="0" t="0" r="0" b="0"/>
            </a:stretch>
          </a:blipFill>
        </p:spPr>
      </p:sp>
    </p:spTree>
  </p:cSld>
  <p:clrMapOvr>
    <a:masterClrMapping/>
  </p:clrMapOvr>
  <p:transition spd="med">
    <p:push dir="l"/>
  </p:transition>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E8A706"/>
        </a:solidFill>
      </p:bgPr>
    </p:bg>
    <p:spTree>
      <p:nvGrpSpPr>
        <p:cNvPr id="1" name=""/>
        <p:cNvGrpSpPr/>
        <p:nvPr/>
      </p:nvGrpSpPr>
      <p:grpSpPr>
        <a:xfrm>
          <a:off x="0" y="0"/>
          <a:ext cx="0" cy="0"/>
          <a:chOff x="0" y="0"/>
          <a:chExt cx="0" cy="0"/>
        </a:xfrm>
      </p:grpSpPr>
      <p:grpSp>
        <p:nvGrpSpPr>
          <p:cNvPr name="Group 2" id="2"/>
          <p:cNvGrpSpPr/>
          <p:nvPr/>
        </p:nvGrpSpPr>
        <p:grpSpPr>
          <a:xfrm rot="0">
            <a:off x="-1552560" y="3883420"/>
            <a:ext cx="20414837" cy="6953749"/>
            <a:chOff x="0" y="0"/>
            <a:chExt cx="27219783" cy="9271666"/>
          </a:xfrm>
        </p:grpSpPr>
        <p:sp>
          <p:nvSpPr>
            <p:cNvPr name="Freeform 3" id="3"/>
            <p:cNvSpPr/>
            <p:nvPr/>
          </p:nvSpPr>
          <p:spPr>
            <a:xfrm flipH="false" flipV="false" rot="0">
              <a:off x="0" y="0"/>
              <a:ext cx="11654734" cy="8836407"/>
            </a:xfrm>
            <a:custGeom>
              <a:avLst/>
              <a:gdLst/>
              <a:ahLst/>
              <a:cxnLst/>
              <a:rect r="r" b="b" t="t" l="l"/>
              <a:pathLst>
                <a:path h="8836407" w="11654734">
                  <a:moveTo>
                    <a:pt x="0" y="0"/>
                  </a:moveTo>
                  <a:lnTo>
                    <a:pt x="11654734" y="0"/>
                  </a:lnTo>
                  <a:lnTo>
                    <a:pt x="11654734" y="8836407"/>
                  </a:lnTo>
                  <a:lnTo>
                    <a:pt x="0" y="8836407"/>
                  </a:lnTo>
                  <a:lnTo>
                    <a:pt x="0" y="0"/>
                  </a:lnTo>
                  <a:close/>
                </a:path>
              </a:pathLst>
            </a:custGeom>
            <a:blipFill>
              <a:blip r:embed="rId2">
                <a:alphaModFix amt="55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7920310" y="2658034"/>
              <a:ext cx="9299473" cy="6239101"/>
            </a:xfrm>
            <a:custGeom>
              <a:avLst/>
              <a:gdLst/>
              <a:ahLst/>
              <a:cxnLst/>
              <a:rect r="r" b="b" t="t" l="l"/>
              <a:pathLst>
                <a:path h="6239101" w="9299473">
                  <a:moveTo>
                    <a:pt x="0" y="0"/>
                  </a:moveTo>
                  <a:lnTo>
                    <a:pt x="9299473" y="0"/>
                  </a:lnTo>
                  <a:lnTo>
                    <a:pt x="9299473" y="6239101"/>
                  </a:lnTo>
                  <a:lnTo>
                    <a:pt x="0" y="6239101"/>
                  </a:lnTo>
                  <a:lnTo>
                    <a:pt x="0" y="0"/>
                  </a:lnTo>
                  <a:close/>
                </a:path>
              </a:pathLst>
            </a:custGeom>
            <a:blipFill>
              <a:blip r:embed="rId4">
                <a:alphaModFix amt="53000"/>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8608014" y="3785266"/>
              <a:ext cx="8177561" cy="5486400"/>
            </a:xfrm>
            <a:custGeom>
              <a:avLst/>
              <a:gdLst/>
              <a:ahLst/>
              <a:cxnLst/>
              <a:rect r="r" b="b" t="t" l="l"/>
              <a:pathLst>
                <a:path h="5486400" w="8177561">
                  <a:moveTo>
                    <a:pt x="0" y="0"/>
                  </a:moveTo>
                  <a:lnTo>
                    <a:pt x="8177561" y="0"/>
                  </a:lnTo>
                  <a:lnTo>
                    <a:pt x="8177561" y="5486400"/>
                  </a:lnTo>
                  <a:lnTo>
                    <a:pt x="0" y="54864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47387" y="1311408"/>
              <a:ext cx="10499142" cy="7960258"/>
            </a:xfrm>
            <a:custGeom>
              <a:avLst/>
              <a:gdLst/>
              <a:ahLst/>
              <a:cxnLst/>
              <a:rect r="r" b="b" t="t" l="l"/>
              <a:pathLst>
                <a:path h="7960258" w="10499142">
                  <a:moveTo>
                    <a:pt x="0" y="0"/>
                  </a:moveTo>
                  <a:lnTo>
                    <a:pt x="10499142" y="0"/>
                  </a:lnTo>
                  <a:lnTo>
                    <a:pt x="10499142" y="7960258"/>
                  </a:lnTo>
                  <a:lnTo>
                    <a:pt x="0" y="796025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436289">
              <a:off x="2783366" y="6183583"/>
              <a:ext cx="575717" cy="1522329"/>
            </a:xfrm>
            <a:custGeom>
              <a:avLst/>
              <a:gdLst/>
              <a:ahLst/>
              <a:cxnLst/>
              <a:rect r="r" b="b" t="t" l="l"/>
              <a:pathLst>
                <a:path h="1522329" w="575717">
                  <a:moveTo>
                    <a:pt x="0" y="0"/>
                  </a:moveTo>
                  <a:lnTo>
                    <a:pt x="575717" y="0"/>
                  </a:lnTo>
                  <a:lnTo>
                    <a:pt x="575717" y="1522329"/>
                  </a:lnTo>
                  <a:lnTo>
                    <a:pt x="0" y="152232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832132">
              <a:off x="8609041" y="6183583"/>
              <a:ext cx="575717" cy="1522329"/>
            </a:xfrm>
            <a:custGeom>
              <a:avLst/>
              <a:gdLst/>
              <a:ahLst/>
              <a:cxnLst/>
              <a:rect r="r" b="b" t="t" l="l"/>
              <a:pathLst>
                <a:path h="1522329" w="575717">
                  <a:moveTo>
                    <a:pt x="0" y="0"/>
                  </a:moveTo>
                  <a:lnTo>
                    <a:pt x="575717" y="0"/>
                  </a:lnTo>
                  <a:lnTo>
                    <a:pt x="575717" y="1522329"/>
                  </a:lnTo>
                  <a:lnTo>
                    <a:pt x="0" y="152232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grpSp>
        <p:nvGrpSpPr>
          <p:cNvPr name="Group 9" id="9"/>
          <p:cNvGrpSpPr/>
          <p:nvPr/>
        </p:nvGrpSpPr>
        <p:grpSpPr>
          <a:xfrm rot="0">
            <a:off x="1113503" y="1071102"/>
            <a:ext cx="16060994" cy="8187198"/>
            <a:chOff x="0" y="0"/>
            <a:chExt cx="4230056" cy="2156299"/>
          </a:xfrm>
        </p:grpSpPr>
        <p:sp>
          <p:nvSpPr>
            <p:cNvPr name="Freeform 10" id="10"/>
            <p:cNvSpPr/>
            <p:nvPr/>
          </p:nvSpPr>
          <p:spPr>
            <a:xfrm flipH="false" flipV="false" rot="0">
              <a:off x="0" y="0"/>
              <a:ext cx="4230056" cy="2156299"/>
            </a:xfrm>
            <a:custGeom>
              <a:avLst/>
              <a:gdLst/>
              <a:ahLst/>
              <a:cxnLst/>
              <a:rect r="r" b="b" t="t" l="l"/>
              <a:pathLst>
                <a:path h="2156299" w="4230056">
                  <a:moveTo>
                    <a:pt x="24584" y="0"/>
                  </a:moveTo>
                  <a:lnTo>
                    <a:pt x="4205472" y="0"/>
                  </a:lnTo>
                  <a:cubicBezTo>
                    <a:pt x="4211992" y="0"/>
                    <a:pt x="4218245" y="2590"/>
                    <a:pt x="4222855" y="7200"/>
                  </a:cubicBezTo>
                  <a:cubicBezTo>
                    <a:pt x="4227466" y="11811"/>
                    <a:pt x="4230056" y="18064"/>
                    <a:pt x="4230056" y="24584"/>
                  </a:cubicBezTo>
                  <a:lnTo>
                    <a:pt x="4230056" y="2131716"/>
                  </a:lnTo>
                  <a:cubicBezTo>
                    <a:pt x="4230056" y="2138236"/>
                    <a:pt x="4227466" y="2144488"/>
                    <a:pt x="4222855" y="2149099"/>
                  </a:cubicBezTo>
                  <a:cubicBezTo>
                    <a:pt x="4218245" y="2153709"/>
                    <a:pt x="4211992" y="2156299"/>
                    <a:pt x="4205472" y="2156299"/>
                  </a:cubicBezTo>
                  <a:lnTo>
                    <a:pt x="24584" y="2156299"/>
                  </a:lnTo>
                  <a:cubicBezTo>
                    <a:pt x="18064" y="2156299"/>
                    <a:pt x="11811" y="2153709"/>
                    <a:pt x="7200" y="2149099"/>
                  </a:cubicBezTo>
                  <a:cubicBezTo>
                    <a:pt x="2590" y="2144488"/>
                    <a:pt x="0" y="2138236"/>
                    <a:pt x="0" y="2131716"/>
                  </a:cubicBezTo>
                  <a:lnTo>
                    <a:pt x="0" y="24584"/>
                  </a:lnTo>
                  <a:cubicBezTo>
                    <a:pt x="0" y="18064"/>
                    <a:pt x="2590" y="11811"/>
                    <a:pt x="7200" y="7200"/>
                  </a:cubicBezTo>
                  <a:cubicBezTo>
                    <a:pt x="11811" y="2590"/>
                    <a:pt x="18064" y="0"/>
                    <a:pt x="24584" y="0"/>
                  </a:cubicBezTo>
                  <a:close/>
                </a:path>
              </a:pathLst>
            </a:custGeom>
            <a:solidFill>
              <a:srgbClr val="B35400">
                <a:alpha val="62745"/>
              </a:srgbClr>
            </a:solidFill>
          </p:spPr>
        </p:sp>
        <p:sp>
          <p:nvSpPr>
            <p:cNvPr name="TextBox 11" id="11"/>
            <p:cNvSpPr txBox="true"/>
            <p:nvPr/>
          </p:nvSpPr>
          <p:spPr>
            <a:xfrm>
              <a:off x="0" y="-38100"/>
              <a:ext cx="4230056" cy="2194399"/>
            </a:xfrm>
            <a:prstGeom prst="rect">
              <a:avLst/>
            </a:prstGeom>
          </p:spPr>
          <p:txBody>
            <a:bodyPr anchor="ctr" rtlCol="false" tIns="50800" lIns="50800" bIns="50800" rIns="50800"/>
            <a:lstStyle/>
            <a:p>
              <a:pPr algn="ctr">
                <a:lnSpc>
                  <a:spcPts val="2659"/>
                </a:lnSpc>
                <a:spcBef>
                  <a:spcPct val="0"/>
                </a:spcBef>
              </a:pPr>
            </a:p>
          </p:txBody>
        </p:sp>
      </p:grpSp>
      <p:sp>
        <p:nvSpPr>
          <p:cNvPr name="Freeform 12" id="12"/>
          <p:cNvSpPr/>
          <p:nvPr/>
        </p:nvSpPr>
        <p:spPr>
          <a:xfrm flipH="false" flipV="false" rot="0">
            <a:off x="0" y="0"/>
            <a:ext cx="2396613" cy="2396613"/>
          </a:xfrm>
          <a:custGeom>
            <a:avLst/>
            <a:gdLst/>
            <a:ahLst/>
            <a:cxnLst/>
            <a:rect r="r" b="b" t="t" l="l"/>
            <a:pathLst>
              <a:path h="2396613" w="2396613">
                <a:moveTo>
                  <a:pt x="0" y="0"/>
                </a:moveTo>
                <a:lnTo>
                  <a:pt x="2396613" y="0"/>
                </a:lnTo>
                <a:lnTo>
                  <a:pt x="2396613" y="2396613"/>
                </a:lnTo>
                <a:lnTo>
                  <a:pt x="0" y="2396613"/>
                </a:lnTo>
                <a:lnTo>
                  <a:pt x="0" y="0"/>
                </a:lnTo>
                <a:close/>
              </a:path>
            </a:pathLst>
          </a:custGeom>
          <a:blipFill>
            <a:blip r:embed="rId8"/>
            <a:stretch>
              <a:fillRect l="-105640" t="-23315" r="-101654" b="-81175"/>
            </a:stretch>
          </a:blipFill>
        </p:spPr>
      </p:sp>
      <p:sp>
        <p:nvSpPr>
          <p:cNvPr name="Freeform 13" id="13"/>
          <p:cNvSpPr/>
          <p:nvPr/>
        </p:nvSpPr>
        <p:spPr>
          <a:xfrm flipH="false" flipV="false" rot="0">
            <a:off x="11555959" y="313601"/>
            <a:ext cx="6412675" cy="9666284"/>
          </a:xfrm>
          <a:custGeom>
            <a:avLst/>
            <a:gdLst/>
            <a:ahLst/>
            <a:cxnLst/>
            <a:rect r="r" b="b" t="t" l="l"/>
            <a:pathLst>
              <a:path h="9666284" w="6412675">
                <a:moveTo>
                  <a:pt x="0" y="0"/>
                </a:moveTo>
                <a:lnTo>
                  <a:pt x="6412675" y="0"/>
                </a:lnTo>
                <a:lnTo>
                  <a:pt x="6412675" y="9666283"/>
                </a:lnTo>
                <a:lnTo>
                  <a:pt x="0" y="9666283"/>
                </a:lnTo>
                <a:lnTo>
                  <a:pt x="0" y="0"/>
                </a:lnTo>
                <a:close/>
              </a:path>
            </a:pathLst>
          </a:custGeom>
          <a:blipFill>
            <a:blip r:embed="rId9"/>
            <a:stretch>
              <a:fillRect l="-9089" t="-5775" r="-8710" b="-5708"/>
            </a:stretch>
          </a:blipFill>
          <a:ln w="95250" cap="rnd">
            <a:solidFill>
              <a:srgbClr val="B35400"/>
            </a:solidFill>
            <a:prstDash val="solid"/>
            <a:round/>
          </a:ln>
        </p:spPr>
      </p:sp>
      <p:sp>
        <p:nvSpPr>
          <p:cNvPr name="Freeform 14" id="14"/>
          <p:cNvSpPr/>
          <p:nvPr/>
        </p:nvSpPr>
        <p:spPr>
          <a:xfrm flipH="false" flipV="false" rot="0">
            <a:off x="16337089" y="0"/>
            <a:ext cx="1674816" cy="1674816"/>
          </a:xfrm>
          <a:custGeom>
            <a:avLst/>
            <a:gdLst/>
            <a:ahLst/>
            <a:cxnLst/>
            <a:rect r="r" b="b" t="t" l="l"/>
            <a:pathLst>
              <a:path h="1674816" w="1674816">
                <a:moveTo>
                  <a:pt x="0" y="0"/>
                </a:moveTo>
                <a:lnTo>
                  <a:pt x="1674816" y="0"/>
                </a:lnTo>
                <a:lnTo>
                  <a:pt x="1674816" y="1674816"/>
                </a:lnTo>
                <a:lnTo>
                  <a:pt x="0" y="1674816"/>
                </a:lnTo>
                <a:lnTo>
                  <a:pt x="0" y="0"/>
                </a:lnTo>
                <a:close/>
              </a:path>
            </a:pathLst>
          </a:custGeom>
          <a:blipFill>
            <a:blip r:embed="rId10"/>
            <a:stretch>
              <a:fillRect l="0" t="0" r="0" b="0"/>
            </a:stretch>
          </a:blipFill>
        </p:spPr>
      </p:sp>
      <p:sp>
        <p:nvSpPr>
          <p:cNvPr name="TextBox 15" id="15"/>
          <p:cNvSpPr txBox="true"/>
          <p:nvPr/>
        </p:nvSpPr>
        <p:spPr>
          <a:xfrm rot="0">
            <a:off x="1498455" y="2818878"/>
            <a:ext cx="9701725" cy="6075920"/>
          </a:xfrm>
          <a:prstGeom prst="rect">
            <a:avLst/>
          </a:prstGeom>
        </p:spPr>
        <p:txBody>
          <a:bodyPr anchor="t" rtlCol="false" tIns="0" lIns="0" bIns="0" rIns="0">
            <a:spAutoFit/>
          </a:bodyPr>
          <a:lstStyle/>
          <a:p>
            <a:pPr algn="l">
              <a:lnSpc>
                <a:spcPts val="4388"/>
              </a:lnSpc>
            </a:pPr>
            <a:r>
              <a:rPr lang="en-US" sz="3134" b="true">
                <a:solidFill>
                  <a:srgbClr val="000000"/>
                </a:solidFill>
                <a:latin typeface="DejaVu Serif Bold"/>
                <a:ea typeface="DejaVu Serif Bold"/>
                <a:cs typeface="DejaVu Serif Bold"/>
                <a:sym typeface="DejaVu Serif Bold"/>
              </a:rPr>
              <a:t>MicroPython with Raspberry Pi Pico:</a:t>
            </a:r>
            <a:r>
              <a:rPr lang="en-US" sz="3134">
                <a:solidFill>
                  <a:srgbClr val="000000"/>
                </a:solidFill>
                <a:latin typeface="DejaVu Serif"/>
                <a:ea typeface="DejaVu Serif"/>
                <a:cs typeface="DejaVu Serif"/>
                <a:sym typeface="DejaVu Serif"/>
              </a:rPr>
              <a:t> What school provided, we knew Python well.</a:t>
            </a:r>
          </a:p>
          <a:p>
            <a:pPr algn="l">
              <a:lnSpc>
                <a:spcPts val="4388"/>
              </a:lnSpc>
            </a:pPr>
            <a:r>
              <a:rPr lang="en-US" sz="3134" b="true">
                <a:solidFill>
                  <a:srgbClr val="000000"/>
                </a:solidFill>
                <a:latin typeface="DejaVu Serif Bold"/>
                <a:ea typeface="DejaVu Serif Bold"/>
                <a:cs typeface="DejaVu Serif Bold"/>
                <a:sym typeface="DejaVu Serif Bold"/>
              </a:rPr>
              <a:t>Github:</a:t>
            </a:r>
            <a:r>
              <a:rPr lang="en-US" sz="3134">
                <a:solidFill>
                  <a:srgbClr val="000000"/>
                </a:solidFill>
                <a:latin typeface="DejaVu Serif"/>
                <a:ea typeface="DejaVu Serif"/>
                <a:cs typeface="DejaVu Serif"/>
                <a:sym typeface="DejaVu Serif"/>
              </a:rPr>
              <a:t> for everyone on our team to edit.</a:t>
            </a:r>
          </a:p>
          <a:p>
            <a:pPr algn="l">
              <a:lnSpc>
                <a:spcPts val="4388"/>
              </a:lnSpc>
            </a:pPr>
          </a:p>
          <a:p>
            <a:pPr algn="l">
              <a:lnSpc>
                <a:spcPts val="4388"/>
              </a:lnSpc>
            </a:pPr>
            <a:r>
              <a:rPr lang="en-US" sz="3134" b="true">
                <a:solidFill>
                  <a:srgbClr val="000000"/>
                </a:solidFill>
                <a:latin typeface="DejaVu Serif Bold"/>
                <a:ea typeface="DejaVu Serif Bold"/>
                <a:cs typeface="DejaVu Serif Bold"/>
                <a:sym typeface="DejaVu Serif Bold"/>
              </a:rPr>
              <a:t>Object (Force Class):</a:t>
            </a:r>
            <a:r>
              <a:rPr lang="en-US" sz="3134">
                <a:solidFill>
                  <a:srgbClr val="000000"/>
                </a:solidFill>
                <a:latin typeface="DejaVu Serif"/>
                <a:ea typeface="DejaVu Serif"/>
                <a:cs typeface="DejaVu Serif"/>
                <a:sym typeface="DejaVu Serif"/>
              </a:rPr>
              <a:t> store information about </a:t>
            </a:r>
            <a:r>
              <a:rPr lang="en-US" sz="3134" u="sng">
                <a:solidFill>
                  <a:srgbClr val="000000"/>
                </a:solidFill>
                <a:latin typeface="DejaVu Serif"/>
                <a:ea typeface="DejaVu Serif"/>
                <a:cs typeface="DejaVu Serif"/>
                <a:sym typeface="DejaVu Serif"/>
              </a:rPr>
              <a:t>servo</a:t>
            </a:r>
            <a:r>
              <a:rPr lang="en-US" sz="3134">
                <a:solidFill>
                  <a:srgbClr val="000000"/>
                </a:solidFill>
                <a:latin typeface="DejaVu Serif"/>
                <a:ea typeface="DejaVu Serif"/>
                <a:cs typeface="DejaVu Serif"/>
                <a:sym typeface="DejaVu Serif"/>
              </a:rPr>
              <a:t> &amp; </a:t>
            </a:r>
            <a:r>
              <a:rPr lang="en-US" sz="3134" u="sng">
                <a:solidFill>
                  <a:srgbClr val="000000"/>
                </a:solidFill>
                <a:latin typeface="DejaVu Serif"/>
                <a:ea typeface="DejaVu Serif"/>
                <a:cs typeface="DejaVu Serif"/>
                <a:sym typeface="DejaVu Serif"/>
              </a:rPr>
              <a:t>pressure sensor</a:t>
            </a:r>
          </a:p>
          <a:p>
            <a:pPr algn="l">
              <a:lnSpc>
                <a:spcPts val="4388"/>
              </a:lnSpc>
            </a:pPr>
            <a:r>
              <a:rPr lang="en-US" sz="3134" b="true">
                <a:solidFill>
                  <a:srgbClr val="000000"/>
                </a:solidFill>
                <a:latin typeface="DejaVu Serif Bold"/>
                <a:ea typeface="DejaVu Serif Bold"/>
                <a:cs typeface="DejaVu Serif Bold"/>
                <a:sym typeface="DejaVu Serif Bold"/>
              </a:rPr>
              <a:t>Helper functions:</a:t>
            </a:r>
            <a:r>
              <a:rPr lang="en-US" sz="3134">
                <a:solidFill>
                  <a:srgbClr val="000000"/>
                </a:solidFill>
                <a:latin typeface="DejaVu Serif"/>
                <a:ea typeface="DejaVu Serif"/>
                <a:cs typeface="DejaVu Serif"/>
                <a:sym typeface="DejaVu Serif"/>
              </a:rPr>
              <a:t> used throughout the code</a:t>
            </a:r>
          </a:p>
          <a:p>
            <a:pPr algn="l">
              <a:lnSpc>
                <a:spcPts val="4388"/>
              </a:lnSpc>
            </a:pPr>
          </a:p>
          <a:p>
            <a:pPr algn="l">
              <a:lnSpc>
                <a:spcPts val="4388"/>
              </a:lnSpc>
            </a:pPr>
            <a:r>
              <a:rPr lang="en-US" sz="3134" b="true">
                <a:solidFill>
                  <a:srgbClr val="000000"/>
                </a:solidFill>
                <a:latin typeface="DejaVu Serif Bold"/>
                <a:ea typeface="DejaVu Serif Bold"/>
                <a:cs typeface="DejaVu Serif Bold"/>
                <a:sym typeface="DejaVu Serif Bold"/>
              </a:rPr>
              <a:t>Proof of concept:</a:t>
            </a:r>
            <a:r>
              <a:rPr lang="en-US" sz="3134">
                <a:solidFill>
                  <a:srgbClr val="000000"/>
                </a:solidFill>
                <a:latin typeface="DejaVu Serif"/>
                <a:ea typeface="DejaVu Serif"/>
                <a:cs typeface="DejaVu Serif"/>
                <a:sym typeface="DejaVu Serif"/>
              </a:rPr>
              <a:t> servo turns until the sensors sense enough pressure, at which point it stops moving.</a:t>
            </a:r>
          </a:p>
        </p:txBody>
      </p:sp>
      <p:sp>
        <p:nvSpPr>
          <p:cNvPr name="TextBox 16" id="16"/>
          <p:cNvSpPr txBox="true"/>
          <p:nvPr/>
        </p:nvSpPr>
        <p:spPr>
          <a:xfrm rot="0">
            <a:off x="446209" y="832977"/>
            <a:ext cx="11276074" cy="2052576"/>
          </a:xfrm>
          <a:prstGeom prst="rect">
            <a:avLst/>
          </a:prstGeom>
        </p:spPr>
        <p:txBody>
          <a:bodyPr anchor="t" rtlCol="false" tIns="0" lIns="0" bIns="0" rIns="0">
            <a:spAutoFit/>
          </a:bodyPr>
          <a:lstStyle/>
          <a:p>
            <a:pPr algn="ctr">
              <a:lnSpc>
                <a:spcPts val="16710"/>
              </a:lnSpc>
            </a:pPr>
            <a:r>
              <a:rPr lang="en-US" sz="11936">
                <a:solidFill>
                  <a:srgbClr val="000000"/>
                </a:solidFill>
                <a:latin typeface="Norwester"/>
                <a:ea typeface="Norwester"/>
                <a:cs typeface="Norwester"/>
                <a:sym typeface="Norwester"/>
              </a:rPr>
              <a:t>Code</a:t>
            </a:r>
          </a:p>
        </p:txBody>
      </p:sp>
    </p:spTree>
  </p:cSld>
  <p:clrMapOvr>
    <a:masterClrMapping/>
  </p:clrMapOvr>
  <p:transition spd="med">
    <p:push dir="l"/>
  </p:transition>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E8A706"/>
        </a:solidFill>
      </p:bgPr>
    </p:bg>
    <p:spTree>
      <p:nvGrpSpPr>
        <p:cNvPr id="1" name=""/>
        <p:cNvGrpSpPr/>
        <p:nvPr/>
      </p:nvGrpSpPr>
      <p:grpSpPr>
        <a:xfrm>
          <a:off x="0" y="0"/>
          <a:ext cx="0" cy="0"/>
          <a:chOff x="0" y="0"/>
          <a:chExt cx="0" cy="0"/>
        </a:xfrm>
      </p:grpSpPr>
      <p:grpSp>
        <p:nvGrpSpPr>
          <p:cNvPr name="Group 2" id="2"/>
          <p:cNvGrpSpPr/>
          <p:nvPr/>
        </p:nvGrpSpPr>
        <p:grpSpPr>
          <a:xfrm rot="0">
            <a:off x="-1552560" y="3883420"/>
            <a:ext cx="20414837" cy="6953749"/>
            <a:chOff x="0" y="0"/>
            <a:chExt cx="27219783" cy="9271666"/>
          </a:xfrm>
        </p:grpSpPr>
        <p:sp>
          <p:nvSpPr>
            <p:cNvPr name="Freeform 3" id="3"/>
            <p:cNvSpPr/>
            <p:nvPr/>
          </p:nvSpPr>
          <p:spPr>
            <a:xfrm flipH="false" flipV="false" rot="0">
              <a:off x="0" y="0"/>
              <a:ext cx="11654734" cy="8836407"/>
            </a:xfrm>
            <a:custGeom>
              <a:avLst/>
              <a:gdLst/>
              <a:ahLst/>
              <a:cxnLst/>
              <a:rect r="r" b="b" t="t" l="l"/>
              <a:pathLst>
                <a:path h="8836407" w="11654734">
                  <a:moveTo>
                    <a:pt x="0" y="0"/>
                  </a:moveTo>
                  <a:lnTo>
                    <a:pt x="11654734" y="0"/>
                  </a:lnTo>
                  <a:lnTo>
                    <a:pt x="11654734" y="8836407"/>
                  </a:lnTo>
                  <a:lnTo>
                    <a:pt x="0" y="8836407"/>
                  </a:lnTo>
                  <a:lnTo>
                    <a:pt x="0" y="0"/>
                  </a:lnTo>
                  <a:close/>
                </a:path>
              </a:pathLst>
            </a:custGeom>
            <a:blipFill>
              <a:blip r:embed="rId2">
                <a:alphaModFix amt="55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7920310" y="2658034"/>
              <a:ext cx="9299473" cy="6239101"/>
            </a:xfrm>
            <a:custGeom>
              <a:avLst/>
              <a:gdLst/>
              <a:ahLst/>
              <a:cxnLst/>
              <a:rect r="r" b="b" t="t" l="l"/>
              <a:pathLst>
                <a:path h="6239101" w="9299473">
                  <a:moveTo>
                    <a:pt x="0" y="0"/>
                  </a:moveTo>
                  <a:lnTo>
                    <a:pt x="9299473" y="0"/>
                  </a:lnTo>
                  <a:lnTo>
                    <a:pt x="9299473" y="6239101"/>
                  </a:lnTo>
                  <a:lnTo>
                    <a:pt x="0" y="6239101"/>
                  </a:lnTo>
                  <a:lnTo>
                    <a:pt x="0" y="0"/>
                  </a:lnTo>
                  <a:close/>
                </a:path>
              </a:pathLst>
            </a:custGeom>
            <a:blipFill>
              <a:blip r:embed="rId4">
                <a:alphaModFix amt="53000"/>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8608014" y="3785266"/>
              <a:ext cx="8177561" cy="5486400"/>
            </a:xfrm>
            <a:custGeom>
              <a:avLst/>
              <a:gdLst/>
              <a:ahLst/>
              <a:cxnLst/>
              <a:rect r="r" b="b" t="t" l="l"/>
              <a:pathLst>
                <a:path h="5486400" w="8177561">
                  <a:moveTo>
                    <a:pt x="0" y="0"/>
                  </a:moveTo>
                  <a:lnTo>
                    <a:pt x="8177561" y="0"/>
                  </a:lnTo>
                  <a:lnTo>
                    <a:pt x="8177561" y="5486400"/>
                  </a:lnTo>
                  <a:lnTo>
                    <a:pt x="0" y="54864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47387" y="1311408"/>
              <a:ext cx="10499142" cy="7960258"/>
            </a:xfrm>
            <a:custGeom>
              <a:avLst/>
              <a:gdLst/>
              <a:ahLst/>
              <a:cxnLst/>
              <a:rect r="r" b="b" t="t" l="l"/>
              <a:pathLst>
                <a:path h="7960258" w="10499142">
                  <a:moveTo>
                    <a:pt x="0" y="0"/>
                  </a:moveTo>
                  <a:lnTo>
                    <a:pt x="10499142" y="0"/>
                  </a:lnTo>
                  <a:lnTo>
                    <a:pt x="10499142" y="7960258"/>
                  </a:lnTo>
                  <a:lnTo>
                    <a:pt x="0" y="796025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436289">
              <a:off x="2783366" y="6183583"/>
              <a:ext cx="575717" cy="1522329"/>
            </a:xfrm>
            <a:custGeom>
              <a:avLst/>
              <a:gdLst/>
              <a:ahLst/>
              <a:cxnLst/>
              <a:rect r="r" b="b" t="t" l="l"/>
              <a:pathLst>
                <a:path h="1522329" w="575717">
                  <a:moveTo>
                    <a:pt x="0" y="0"/>
                  </a:moveTo>
                  <a:lnTo>
                    <a:pt x="575717" y="0"/>
                  </a:lnTo>
                  <a:lnTo>
                    <a:pt x="575717" y="1522329"/>
                  </a:lnTo>
                  <a:lnTo>
                    <a:pt x="0" y="152232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832132">
              <a:off x="8609041" y="6183583"/>
              <a:ext cx="575717" cy="1522329"/>
            </a:xfrm>
            <a:custGeom>
              <a:avLst/>
              <a:gdLst/>
              <a:ahLst/>
              <a:cxnLst/>
              <a:rect r="r" b="b" t="t" l="l"/>
              <a:pathLst>
                <a:path h="1522329" w="575717">
                  <a:moveTo>
                    <a:pt x="0" y="0"/>
                  </a:moveTo>
                  <a:lnTo>
                    <a:pt x="575717" y="0"/>
                  </a:lnTo>
                  <a:lnTo>
                    <a:pt x="575717" y="1522329"/>
                  </a:lnTo>
                  <a:lnTo>
                    <a:pt x="0" y="152232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grpSp>
        <p:nvGrpSpPr>
          <p:cNvPr name="Group 9" id="9"/>
          <p:cNvGrpSpPr/>
          <p:nvPr/>
        </p:nvGrpSpPr>
        <p:grpSpPr>
          <a:xfrm rot="0">
            <a:off x="1113503" y="1071102"/>
            <a:ext cx="16060994" cy="8144797"/>
            <a:chOff x="0" y="0"/>
            <a:chExt cx="4230056" cy="2145132"/>
          </a:xfrm>
        </p:grpSpPr>
        <p:sp>
          <p:nvSpPr>
            <p:cNvPr name="Freeform 10" id="10"/>
            <p:cNvSpPr/>
            <p:nvPr/>
          </p:nvSpPr>
          <p:spPr>
            <a:xfrm flipH="false" flipV="false" rot="0">
              <a:off x="0" y="0"/>
              <a:ext cx="4230056" cy="2145132"/>
            </a:xfrm>
            <a:custGeom>
              <a:avLst/>
              <a:gdLst/>
              <a:ahLst/>
              <a:cxnLst/>
              <a:rect r="r" b="b" t="t" l="l"/>
              <a:pathLst>
                <a:path h="2145132" w="4230056">
                  <a:moveTo>
                    <a:pt x="24584" y="0"/>
                  </a:moveTo>
                  <a:lnTo>
                    <a:pt x="4205472" y="0"/>
                  </a:lnTo>
                  <a:cubicBezTo>
                    <a:pt x="4211992" y="0"/>
                    <a:pt x="4218245" y="2590"/>
                    <a:pt x="4222855" y="7200"/>
                  </a:cubicBezTo>
                  <a:cubicBezTo>
                    <a:pt x="4227466" y="11811"/>
                    <a:pt x="4230056" y="18064"/>
                    <a:pt x="4230056" y="24584"/>
                  </a:cubicBezTo>
                  <a:lnTo>
                    <a:pt x="4230056" y="2120548"/>
                  </a:lnTo>
                  <a:cubicBezTo>
                    <a:pt x="4230056" y="2127068"/>
                    <a:pt x="4227466" y="2133321"/>
                    <a:pt x="4222855" y="2137931"/>
                  </a:cubicBezTo>
                  <a:cubicBezTo>
                    <a:pt x="4218245" y="2142542"/>
                    <a:pt x="4211992" y="2145132"/>
                    <a:pt x="4205472" y="2145132"/>
                  </a:cubicBezTo>
                  <a:lnTo>
                    <a:pt x="24584" y="2145132"/>
                  </a:lnTo>
                  <a:cubicBezTo>
                    <a:pt x="18064" y="2145132"/>
                    <a:pt x="11811" y="2142542"/>
                    <a:pt x="7200" y="2137931"/>
                  </a:cubicBezTo>
                  <a:cubicBezTo>
                    <a:pt x="2590" y="2133321"/>
                    <a:pt x="0" y="2127068"/>
                    <a:pt x="0" y="2120548"/>
                  </a:cubicBezTo>
                  <a:lnTo>
                    <a:pt x="0" y="24584"/>
                  </a:lnTo>
                  <a:cubicBezTo>
                    <a:pt x="0" y="18064"/>
                    <a:pt x="2590" y="11811"/>
                    <a:pt x="7200" y="7200"/>
                  </a:cubicBezTo>
                  <a:cubicBezTo>
                    <a:pt x="11811" y="2590"/>
                    <a:pt x="18064" y="0"/>
                    <a:pt x="24584" y="0"/>
                  </a:cubicBezTo>
                  <a:close/>
                </a:path>
              </a:pathLst>
            </a:custGeom>
            <a:solidFill>
              <a:srgbClr val="B35400">
                <a:alpha val="56863"/>
              </a:srgbClr>
            </a:solidFill>
          </p:spPr>
        </p:sp>
        <p:sp>
          <p:nvSpPr>
            <p:cNvPr name="TextBox 11" id="11"/>
            <p:cNvSpPr txBox="true"/>
            <p:nvPr/>
          </p:nvSpPr>
          <p:spPr>
            <a:xfrm>
              <a:off x="0" y="-38100"/>
              <a:ext cx="4230056" cy="2183232"/>
            </a:xfrm>
            <a:prstGeom prst="rect">
              <a:avLst/>
            </a:prstGeom>
          </p:spPr>
          <p:txBody>
            <a:bodyPr anchor="ctr" rtlCol="false" tIns="50800" lIns="50800" bIns="50800" rIns="50800"/>
            <a:lstStyle/>
            <a:p>
              <a:pPr algn="ctr">
                <a:lnSpc>
                  <a:spcPts val="2659"/>
                </a:lnSpc>
                <a:spcBef>
                  <a:spcPct val="0"/>
                </a:spcBef>
              </a:pPr>
            </a:p>
          </p:txBody>
        </p:sp>
      </p:grpSp>
      <p:sp>
        <p:nvSpPr>
          <p:cNvPr name="Freeform 12" id="12"/>
          <p:cNvSpPr/>
          <p:nvPr/>
        </p:nvSpPr>
        <p:spPr>
          <a:xfrm flipH="false" flipV="false" rot="0">
            <a:off x="0" y="0"/>
            <a:ext cx="2396613" cy="2396613"/>
          </a:xfrm>
          <a:custGeom>
            <a:avLst/>
            <a:gdLst/>
            <a:ahLst/>
            <a:cxnLst/>
            <a:rect r="r" b="b" t="t" l="l"/>
            <a:pathLst>
              <a:path h="2396613" w="2396613">
                <a:moveTo>
                  <a:pt x="0" y="0"/>
                </a:moveTo>
                <a:lnTo>
                  <a:pt x="2396613" y="0"/>
                </a:lnTo>
                <a:lnTo>
                  <a:pt x="2396613" y="2396613"/>
                </a:lnTo>
                <a:lnTo>
                  <a:pt x="0" y="2396613"/>
                </a:lnTo>
                <a:lnTo>
                  <a:pt x="0" y="0"/>
                </a:lnTo>
                <a:close/>
              </a:path>
            </a:pathLst>
          </a:custGeom>
          <a:blipFill>
            <a:blip r:embed="rId8"/>
            <a:stretch>
              <a:fillRect l="-105640" t="-23315" r="-101654" b="-81175"/>
            </a:stretch>
          </a:blipFill>
        </p:spPr>
      </p:sp>
      <p:sp>
        <p:nvSpPr>
          <p:cNvPr name="Freeform 13" id="13"/>
          <p:cNvSpPr/>
          <p:nvPr/>
        </p:nvSpPr>
        <p:spPr>
          <a:xfrm flipH="false" flipV="false" rot="0">
            <a:off x="16077578" y="250938"/>
            <a:ext cx="1674816" cy="1674816"/>
          </a:xfrm>
          <a:custGeom>
            <a:avLst/>
            <a:gdLst/>
            <a:ahLst/>
            <a:cxnLst/>
            <a:rect r="r" b="b" t="t" l="l"/>
            <a:pathLst>
              <a:path h="1674816" w="1674816">
                <a:moveTo>
                  <a:pt x="0" y="0"/>
                </a:moveTo>
                <a:lnTo>
                  <a:pt x="1674816" y="0"/>
                </a:lnTo>
                <a:lnTo>
                  <a:pt x="1674816" y="1674816"/>
                </a:lnTo>
                <a:lnTo>
                  <a:pt x="0" y="1674816"/>
                </a:lnTo>
                <a:lnTo>
                  <a:pt x="0" y="0"/>
                </a:lnTo>
                <a:close/>
              </a:path>
            </a:pathLst>
          </a:custGeom>
          <a:blipFill>
            <a:blip r:embed="rId9"/>
            <a:stretch>
              <a:fillRect l="0" t="0" r="0" b="0"/>
            </a:stretch>
          </a:blipFill>
        </p:spPr>
      </p:sp>
      <p:sp>
        <p:nvSpPr>
          <p:cNvPr name="Freeform 14" id="14"/>
          <p:cNvSpPr/>
          <p:nvPr/>
        </p:nvSpPr>
        <p:spPr>
          <a:xfrm flipH="false" flipV="false" rot="0">
            <a:off x="2030065" y="3487321"/>
            <a:ext cx="4125642" cy="5498067"/>
          </a:xfrm>
          <a:custGeom>
            <a:avLst/>
            <a:gdLst/>
            <a:ahLst/>
            <a:cxnLst/>
            <a:rect r="r" b="b" t="t" l="l"/>
            <a:pathLst>
              <a:path h="5498067" w="4125642">
                <a:moveTo>
                  <a:pt x="0" y="0"/>
                </a:moveTo>
                <a:lnTo>
                  <a:pt x="4125642" y="0"/>
                </a:lnTo>
                <a:lnTo>
                  <a:pt x="4125642" y="5498067"/>
                </a:lnTo>
                <a:lnTo>
                  <a:pt x="0" y="5498067"/>
                </a:lnTo>
                <a:lnTo>
                  <a:pt x="0" y="0"/>
                </a:lnTo>
                <a:close/>
              </a:path>
            </a:pathLst>
          </a:custGeom>
          <a:blipFill>
            <a:blip r:embed="rId10"/>
            <a:stretch>
              <a:fillRect l="0" t="0" r="0" b="0"/>
            </a:stretch>
          </a:blipFill>
          <a:ln w="95250" cap="rnd">
            <a:solidFill>
              <a:srgbClr val="B35400"/>
            </a:solidFill>
            <a:prstDash val="solid"/>
            <a:round/>
          </a:ln>
        </p:spPr>
      </p:sp>
      <p:sp>
        <p:nvSpPr>
          <p:cNvPr name="Freeform 15" id="15"/>
          <p:cNvSpPr/>
          <p:nvPr/>
        </p:nvSpPr>
        <p:spPr>
          <a:xfrm flipH="false" flipV="false" rot="0">
            <a:off x="11954028" y="3487321"/>
            <a:ext cx="4123550" cy="5498067"/>
          </a:xfrm>
          <a:custGeom>
            <a:avLst/>
            <a:gdLst/>
            <a:ahLst/>
            <a:cxnLst/>
            <a:rect r="r" b="b" t="t" l="l"/>
            <a:pathLst>
              <a:path h="5498067" w="4123550">
                <a:moveTo>
                  <a:pt x="0" y="0"/>
                </a:moveTo>
                <a:lnTo>
                  <a:pt x="4123550" y="0"/>
                </a:lnTo>
                <a:lnTo>
                  <a:pt x="4123550" y="5498067"/>
                </a:lnTo>
                <a:lnTo>
                  <a:pt x="0" y="5498067"/>
                </a:lnTo>
                <a:lnTo>
                  <a:pt x="0" y="0"/>
                </a:lnTo>
                <a:close/>
              </a:path>
            </a:pathLst>
          </a:custGeom>
          <a:blipFill>
            <a:blip r:embed="rId11"/>
            <a:stretch>
              <a:fillRect l="0" t="0" r="0" b="0"/>
            </a:stretch>
          </a:blipFill>
          <a:ln w="95250" cap="rnd">
            <a:solidFill>
              <a:srgbClr val="B35400"/>
            </a:solidFill>
            <a:prstDash val="solid"/>
            <a:round/>
          </a:ln>
        </p:spPr>
      </p:sp>
      <p:sp>
        <p:nvSpPr>
          <p:cNvPr name="Freeform 16" id="16"/>
          <p:cNvSpPr/>
          <p:nvPr/>
        </p:nvSpPr>
        <p:spPr>
          <a:xfrm flipH="false" flipV="false" rot="0">
            <a:off x="6992277" y="3487321"/>
            <a:ext cx="4123550" cy="5498067"/>
          </a:xfrm>
          <a:custGeom>
            <a:avLst/>
            <a:gdLst/>
            <a:ahLst/>
            <a:cxnLst/>
            <a:rect r="r" b="b" t="t" l="l"/>
            <a:pathLst>
              <a:path h="5498067" w="4123550">
                <a:moveTo>
                  <a:pt x="0" y="0"/>
                </a:moveTo>
                <a:lnTo>
                  <a:pt x="4123551" y="0"/>
                </a:lnTo>
                <a:lnTo>
                  <a:pt x="4123551" y="5498067"/>
                </a:lnTo>
                <a:lnTo>
                  <a:pt x="0" y="5498067"/>
                </a:lnTo>
                <a:lnTo>
                  <a:pt x="0" y="0"/>
                </a:lnTo>
                <a:close/>
              </a:path>
            </a:pathLst>
          </a:custGeom>
          <a:blipFill>
            <a:blip r:embed="rId12"/>
            <a:stretch>
              <a:fillRect l="0" t="0" r="0" b="0"/>
            </a:stretch>
          </a:blipFill>
          <a:ln w="95250" cap="rnd">
            <a:solidFill>
              <a:srgbClr val="B35400"/>
            </a:solidFill>
            <a:prstDash val="solid"/>
            <a:round/>
          </a:ln>
        </p:spPr>
      </p:sp>
      <p:sp>
        <p:nvSpPr>
          <p:cNvPr name="TextBox 17" id="17"/>
          <p:cNvSpPr txBox="true"/>
          <p:nvPr/>
        </p:nvSpPr>
        <p:spPr>
          <a:xfrm rot="0">
            <a:off x="2768610" y="997619"/>
            <a:ext cx="13102078" cy="1683719"/>
          </a:xfrm>
          <a:prstGeom prst="rect">
            <a:avLst/>
          </a:prstGeom>
        </p:spPr>
        <p:txBody>
          <a:bodyPr anchor="t" rtlCol="false" tIns="0" lIns="0" bIns="0" rIns="0">
            <a:spAutoFit/>
          </a:bodyPr>
          <a:lstStyle/>
          <a:p>
            <a:pPr algn="ctr">
              <a:lnSpc>
                <a:spcPts val="13771"/>
              </a:lnSpc>
            </a:pPr>
            <a:r>
              <a:rPr lang="en-US" sz="9836">
                <a:solidFill>
                  <a:srgbClr val="000000"/>
                </a:solidFill>
                <a:latin typeface="Norwester"/>
                <a:ea typeface="Norwester"/>
                <a:cs typeface="Norwester"/>
                <a:sym typeface="Norwester"/>
              </a:rPr>
              <a:t>Proof of Concept Model</a:t>
            </a:r>
          </a:p>
        </p:txBody>
      </p:sp>
      <p:sp>
        <p:nvSpPr>
          <p:cNvPr name="TextBox 18" id="18"/>
          <p:cNvSpPr txBox="true"/>
          <p:nvPr/>
        </p:nvSpPr>
        <p:spPr>
          <a:xfrm rot="0">
            <a:off x="2592961" y="2595613"/>
            <a:ext cx="13102078" cy="771525"/>
          </a:xfrm>
          <a:prstGeom prst="rect">
            <a:avLst/>
          </a:prstGeom>
        </p:spPr>
        <p:txBody>
          <a:bodyPr anchor="t" rtlCol="false" tIns="0" lIns="0" bIns="0" rIns="0">
            <a:spAutoFit/>
          </a:bodyPr>
          <a:lstStyle/>
          <a:p>
            <a:pPr algn="ctr">
              <a:lnSpc>
                <a:spcPts val="6299"/>
              </a:lnSpc>
            </a:pPr>
            <a:r>
              <a:rPr lang="en-US" sz="4500">
                <a:solidFill>
                  <a:srgbClr val="000000"/>
                </a:solidFill>
                <a:latin typeface="DejaVu Serif"/>
                <a:ea typeface="DejaVu Serif"/>
                <a:cs typeface="DejaVu Serif"/>
                <a:sym typeface="DejaVu Serif"/>
              </a:rPr>
              <a:t>Early prototypes</a:t>
            </a:r>
          </a:p>
        </p:txBody>
      </p:sp>
      <p:grpSp>
        <p:nvGrpSpPr>
          <p:cNvPr name="Group 19" id="19"/>
          <p:cNvGrpSpPr/>
          <p:nvPr/>
        </p:nvGrpSpPr>
        <p:grpSpPr>
          <a:xfrm rot="0">
            <a:off x="3231503" y="9528687"/>
            <a:ext cx="10846710" cy="623788"/>
            <a:chOff x="0" y="0"/>
            <a:chExt cx="14462280" cy="831718"/>
          </a:xfrm>
        </p:grpSpPr>
        <p:grpSp>
          <p:nvGrpSpPr>
            <p:cNvPr name="Group 20" id="20"/>
            <p:cNvGrpSpPr/>
            <p:nvPr/>
          </p:nvGrpSpPr>
          <p:grpSpPr>
            <a:xfrm rot="0">
              <a:off x="0" y="0"/>
              <a:ext cx="14462280" cy="831718"/>
              <a:chOff x="0" y="0"/>
              <a:chExt cx="2042199" cy="117446"/>
            </a:xfrm>
          </p:grpSpPr>
          <p:sp>
            <p:nvSpPr>
              <p:cNvPr name="Freeform 21" id="21"/>
              <p:cNvSpPr/>
              <p:nvPr/>
            </p:nvSpPr>
            <p:spPr>
              <a:xfrm flipH="false" flipV="false" rot="0">
                <a:off x="0" y="0"/>
                <a:ext cx="2042200" cy="117446"/>
              </a:xfrm>
              <a:custGeom>
                <a:avLst/>
                <a:gdLst/>
                <a:ahLst/>
                <a:cxnLst/>
                <a:rect r="r" b="b" t="t" l="l"/>
                <a:pathLst>
                  <a:path h="117446" w="2042200">
                    <a:moveTo>
                      <a:pt x="58723" y="0"/>
                    </a:moveTo>
                    <a:lnTo>
                      <a:pt x="1983477" y="0"/>
                    </a:lnTo>
                    <a:cubicBezTo>
                      <a:pt x="2015908" y="0"/>
                      <a:pt x="2042200" y="26291"/>
                      <a:pt x="2042200" y="58723"/>
                    </a:cubicBezTo>
                    <a:lnTo>
                      <a:pt x="2042200" y="58723"/>
                    </a:lnTo>
                    <a:cubicBezTo>
                      <a:pt x="2042200" y="91155"/>
                      <a:pt x="2015908" y="117446"/>
                      <a:pt x="1983477" y="117446"/>
                    </a:cubicBezTo>
                    <a:lnTo>
                      <a:pt x="58723" y="117446"/>
                    </a:lnTo>
                    <a:cubicBezTo>
                      <a:pt x="26291" y="117446"/>
                      <a:pt x="0" y="91155"/>
                      <a:pt x="0" y="58723"/>
                    </a:cubicBezTo>
                    <a:lnTo>
                      <a:pt x="0" y="58723"/>
                    </a:lnTo>
                    <a:cubicBezTo>
                      <a:pt x="0" y="26291"/>
                      <a:pt x="26291" y="0"/>
                      <a:pt x="58723" y="0"/>
                    </a:cubicBezTo>
                    <a:close/>
                  </a:path>
                </a:pathLst>
              </a:custGeom>
              <a:solidFill>
                <a:srgbClr val="FFFFFF">
                  <a:alpha val="74902"/>
                </a:srgbClr>
              </a:solidFill>
            </p:spPr>
          </p:sp>
          <p:sp>
            <p:nvSpPr>
              <p:cNvPr name="TextBox 22" id="22"/>
              <p:cNvSpPr txBox="true"/>
              <p:nvPr/>
            </p:nvSpPr>
            <p:spPr>
              <a:xfrm>
                <a:off x="0" y="-352425"/>
                <a:ext cx="2042199" cy="469871"/>
              </a:xfrm>
              <a:prstGeom prst="rect">
                <a:avLst/>
              </a:prstGeom>
            </p:spPr>
            <p:txBody>
              <a:bodyPr anchor="ctr" rtlCol="false" tIns="50800" lIns="50800" bIns="50800" rIns="50800"/>
              <a:lstStyle/>
              <a:p>
                <a:pPr algn="ctr">
                  <a:lnSpc>
                    <a:spcPts val="25060"/>
                  </a:lnSpc>
                </a:pPr>
              </a:p>
            </p:txBody>
          </p:sp>
        </p:grpSp>
        <p:sp>
          <p:nvSpPr>
            <p:cNvPr name="TextBox 23" id="23"/>
            <p:cNvSpPr txBox="true"/>
            <p:nvPr/>
          </p:nvSpPr>
          <p:spPr>
            <a:xfrm rot="0">
              <a:off x="648742" y="2911"/>
              <a:ext cx="13813538" cy="792692"/>
            </a:xfrm>
            <a:prstGeom prst="rect">
              <a:avLst/>
            </a:prstGeom>
          </p:spPr>
          <p:txBody>
            <a:bodyPr anchor="t" rtlCol="false" tIns="0" lIns="0" bIns="0" rIns="0">
              <a:spAutoFit/>
            </a:bodyPr>
            <a:lstStyle/>
            <a:p>
              <a:pPr algn="l">
                <a:lnSpc>
                  <a:spcPts val="4900"/>
                </a:lnSpc>
              </a:pPr>
              <a:r>
                <a:rPr lang="en-US" sz="3500">
                  <a:solidFill>
                    <a:srgbClr val="000000"/>
                  </a:solidFill>
                  <a:latin typeface="DejaVu Serif"/>
                  <a:ea typeface="DejaVu Serif"/>
                  <a:cs typeface="DejaVu Serif"/>
                  <a:sym typeface="DejaVu Serif"/>
                </a:rPr>
                <a:t>See page 14-15 of the Innovation Design file</a:t>
              </a:r>
            </a:p>
          </p:txBody>
        </p:sp>
      </p:grpSp>
    </p:spTree>
  </p:cSld>
  <p:clrMapOvr>
    <a:masterClrMapping/>
  </p:clrMapOvr>
  <p:transition spd="med">
    <p:push dir="l"/>
  </p:transition>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E8A706"/>
        </a:solidFill>
      </p:bgPr>
    </p:bg>
    <p:spTree>
      <p:nvGrpSpPr>
        <p:cNvPr id="1" name=""/>
        <p:cNvGrpSpPr/>
        <p:nvPr/>
      </p:nvGrpSpPr>
      <p:grpSpPr>
        <a:xfrm>
          <a:off x="0" y="0"/>
          <a:ext cx="0" cy="0"/>
          <a:chOff x="0" y="0"/>
          <a:chExt cx="0" cy="0"/>
        </a:xfrm>
      </p:grpSpPr>
      <p:sp>
        <p:nvSpPr>
          <p:cNvPr name="Freeform 2" id="2"/>
          <p:cNvSpPr/>
          <p:nvPr/>
        </p:nvSpPr>
        <p:spPr>
          <a:xfrm flipH="false" flipV="false" rot="0">
            <a:off x="-1552560" y="3883420"/>
            <a:ext cx="8741050" cy="6627305"/>
          </a:xfrm>
          <a:custGeom>
            <a:avLst/>
            <a:gdLst/>
            <a:ahLst/>
            <a:cxnLst/>
            <a:rect r="r" b="b" t="t" l="l"/>
            <a:pathLst>
              <a:path h="6627305" w="8741050">
                <a:moveTo>
                  <a:pt x="0" y="0"/>
                </a:moveTo>
                <a:lnTo>
                  <a:pt x="8741050" y="0"/>
                </a:lnTo>
                <a:lnTo>
                  <a:pt x="8741050" y="6627305"/>
                </a:lnTo>
                <a:lnTo>
                  <a:pt x="0" y="6627305"/>
                </a:lnTo>
                <a:lnTo>
                  <a:pt x="0" y="0"/>
                </a:lnTo>
                <a:close/>
              </a:path>
            </a:pathLst>
          </a:custGeom>
          <a:blipFill>
            <a:blip r:embed="rId2">
              <a:alphaModFix amt="55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1887672" y="5876945"/>
            <a:ext cx="6974605" cy="4679326"/>
          </a:xfrm>
          <a:custGeom>
            <a:avLst/>
            <a:gdLst/>
            <a:ahLst/>
            <a:cxnLst/>
            <a:rect r="r" b="b" t="t" l="l"/>
            <a:pathLst>
              <a:path h="4679326" w="6974605">
                <a:moveTo>
                  <a:pt x="0" y="0"/>
                </a:moveTo>
                <a:lnTo>
                  <a:pt x="6974605" y="0"/>
                </a:lnTo>
                <a:lnTo>
                  <a:pt x="6974605" y="4679326"/>
                </a:lnTo>
                <a:lnTo>
                  <a:pt x="0" y="4679326"/>
                </a:lnTo>
                <a:lnTo>
                  <a:pt x="0" y="0"/>
                </a:lnTo>
                <a:close/>
              </a:path>
            </a:pathLst>
          </a:custGeom>
          <a:blipFill>
            <a:blip r:embed="rId4">
              <a:alphaModFix amt="53000"/>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2403450" y="6722369"/>
            <a:ext cx="6133171" cy="4114800"/>
          </a:xfrm>
          <a:custGeom>
            <a:avLst/>
            <a:gdLst/>
            <a:ahLst/>
            <a:cxnLst/>
            <a:rect r="r" b="b" t="t" l="l"/>
            <a:pathLst>
              <a:path h="4114800" w="6133171">
                <a:moveTo>
                  <a:pt x="0" y="0"/>
                </a:moveTo>
                <a:lnTo>
                  <a:pt x="6133171" y="0"/>
                </a:lnTo>
                <a:lnTo>
                  <a:pt x="6133171"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5" id="5"/>
          <p:cNvGrpSpPr/>
          <p:nvPr/>
        </p:nvGrpSpPr>
        <p:grpSpPr>
          <a:xfrm rot="0">
            <a:off x="-1517020" y="4866975"/>
            <a:ext cx="7874356" cy="5970194"/>
            <a:chOff x="0" y="0"/>
            <a:chExt cx="10499142" cy="7960258"/>
          </a:xfrm>
        </p:grpSpPr>
        <p:sp>
          <p:nvSpPr>
            <p:cNvPr name="Freeform 6" id="6"/>
            <p:cNvSpPr/>
            <p:nvPr/>
          </p:nvSpPr>
          <p:spPr>
            <a:xfrm flipH="false" flipV="false" rot="0">
              <a:off x="0" y="0"/>
              <a:ext cx="10499142" cy="7960258"/>
            </a:xfrm>
            <a:custGeom>
              <a:avLst/>
              <a:gdLst/>
              <a:ahLst/>
              <a:cxnLst/>
              <a:rect r="r" b="b" t="t" l="l"/>
              <a:pathLst>
                <a:path h="7960258" w="10499142">
                  <a:moveTo>
                    <a:pt x="0" y="0"/>
                  </a:moveTo>
                  <a:lnTo>
                    <a:pt x="10499142" y="0"/>
                  </a:lnTo>
                  <a:lnTo>
                    <a:pt x="10499142" y="7960258"/>
                  </a:lnTo>
                  <a:lnTo>
                    <a:pt x="0" y="796025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436289">
              <a:off x="2735979" y="4872175"/>
              <a:ext cx="575717" cy="1522329"/>
            </a:xfrm>
            <a:custGeom>
              <a:avLst/>
              <a:gdLst/>
              <a:ahLst/>
              <a:cxnLst/>
              <a:rect r="r" b="b" t="t" l="l"/>
              <a:pathLst>
                <a:path h="1522329" w="575717">
                  <a:moveTo>
                    <a:pt x="0" y="0"/>
                  </a:moveTo>
                  <a:lnTo>
                    <a:pt x="575717" y="0"/>
                  </a:lnTo>
                  <a:lnTo>
                    <a:pt x="575717" y="1522329"/>
                  </a:lnTo>
                  <a:lnTo>
                    <a:pt x="0" y="152232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832132">
              <a:off x="8561653" y="4872175"/>
              <a:ext cx="575717" cy="1522329"/>
            </a:xfrm>
            <a:custGeom>
              <a:avLst/>
              <a:gdLst/>
              <a:ahLst/>
              <a:cxnLst/>
              <a:rect r="r" b="b" t="t" l="l"/>
              <a:pathLst>
                <a:path h="1522329" w="575717">
                  <a:moveTo>
                    <a:pt x="0" y="0"/>
                  </a:moveTo>
                  <a:lnTo>
                    <a:pt x="575718" y="0"/>
                  </a:lnTo>
                  <a:lnTo>
                    <a:pt x="575718" y="1522329"/>
                  </a:lnTo>
                  <a:lnTo>
                    <a:pt x="0" y="152232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grpSp>
        <p:nvGrpSpPr>
          <p:cNvPr name="Group 9" id="9"/>
          <p:cNvGrpSpPr/>
          <p:nvPr/>
        </p:nvGrpSpPr>
        <p:grpSpPr>
          <a:xfrm rot="0">
            <a:off x="-1578077" y="3320231"/>
            <a:ext cx="21444155" cy="3876842"/>
            <a:chOff x="0" y="0"/>
            <a:chExt cx="5647843" cy="1021061"/>
          </a:xfrm>
        </p:grpSpPr>
        <p:sp>
          <p:nvSpPr>
            <p:cNvPr name="Freeform 10" id="10"/>
            <p:cNvSpPr/>
            <p:nvPr/>
          </p:nvSpPr>
          <p:spPr>
            <a:xfrm flipH="false" flipV="false" rot="0">
              <a:off x="0" y="0"/>
              <a:ext cx="5647843" cy="1021061"/>
            </a:xfrm>
            <a:custGeom>
              <a:avLst/>
              <a:gdLst/>
              <a:ahLst/>
              <a:cxnLst/>
              <a:rect r="r" b="b" t="t" l="l"/>
              <a:pathLst>
                <a:path h="1021061" w="5647843">
                  <a:moveTo>
                    <a:pt x="18412" y="0"/>
                  </a:moveTo>
                  <a:lnTo>
                    <a:pt x="5629431" y="0"/>
                  </a:lnTo>
                  <a:cubicBezTo>
                    <a:pt x="5634314" y="0"/>
                    <a:pt x="5638997" y="1940"/>
                    <a:pt x="5642451" y="5393"/>
                  </a:cubicBezTo>
                  <a:cubicBezTo>
                    <a:pt x="5645903" y="8846"/>
                    <a:pt x="5647843" y="13529"/>
                    <a:pt x="5647843" y="18412"/>
                  </a:cubicBezTo>
                  <a:lnTo>
                    <a:pt x="5647843" y="1002649"/>
                  </a:lnTo>
                  <a:cubicBezTo>
                    <a:pt x="5647843" y="1012818"/>
                    <a:pt x="5639600" y="1021061"/>
                    <a:pt x="5629431" y="1021061"/>
                  </a:cubicBezTo>
                  <a:lnTo>
                    <a:pt x="18412" y="1021061"/>
                  </a:lnTo>
                  <a:cubicBezTo>
                    <a:pt x="13529" y="1021061"/>
                    <a:pt x="8846" y="1019121"/>
                    <a:pt x="5393" y="1015668"/>
                  </a:cubicBezTo>
                  <a:cubicBezTo>
                    <a:pt x="1940" y="1012215"/>
                    <a:pt x="0" y="1007532"/>
                    <a:pt x="0" y="1002649"/>
                  </a:cubicBezTo>
                  <a:lnTo>
                    <a:pt x="0" y="18412"/>
                  </a:lnTo>
                  <a:cubicBezTo>
                    <a:pt x="0" y="13529"/>
                    <a:pt x="1940" y="8846"/>
                    <a:pt x="5393" y="5393"/>
                  </a:cubicBezTo>
                  <a:cubicBezTo>
                    <a:pt x="8846" y="1940"/>
                    <a:pt x="13529" y="0"/>
                    <a:pt x="18412" y="0"/>
                  </a:cubicBezTo>
                  <a:close/>
                </a:path>
              </a:pathLst>
            </a:custGeom>
            <a:solidFill>
              <a:srgbClr val="B35400">
                <a:alpha val="56863"/>
              </a:srgbClr>
            </a:solidFill>
          </p:spPr>
        </p:sp>
        <p:sp>
          <p:nvSpPr>
            <p:cNvPr name="TextBox 11" id="11"/>
            <p:cNvSpPr txBox="true"/>
            <p:nvPr/>
          </p:nvSpPr>
          <p:spPr>
            <a:xfrm>
              <a:off x="0" y="-38100"/>
              <a:ext cx="5647843" cy="1059161"/>
            </a:xfrm>
            <a:prstGeom prst="rect">
              <a:avLst/>
            </a:prstGeom>
          </p:spPr>
          <p:txBody>
            <a:bodyPr anchor="ctr" rtlCol="false" tIns="50800" lIns="50800" bIns="50800" rIns="50800"/>
            <a:lstStyle/>
            <a:p>
              <a:pPr algn="ctr">
                <a:lnSpc>
                  <a:spcPts val="2659"/>
                </a:lnSpc>
                <a:spcBef>
                  <a:spcPct val="0"/>
                </a:spcBef>
              </a:pPr>
            </a:p>
          </p:txBody>
        </p:sp>
      </p:grpSp>
      <p:sp>
        <p:nvSpPr>
          <p:cNvPr name="Freeform 12" id="12"/>
          <p:cNvSpPr/>
          <p:nvPr/>
        </p:nvSpPr>
        <p:spPr>
          <a:xfrm flipH="false" flipV="false" rot="0">
            <a:off x="0" y="0"/>
            <a:ext cx="2396613" cy="2396613"/>
          </a:xfrm>
          <a:custGeom>
            <a:avLst/>
            <a:gdLst/>
            <a:ahLst/>
            <a:cxnLst/>
            <a:rect r="r" b="b" t="t" l="l"/>
            <a:pathLst>
              <a:path h="2396613" w="2396613">
                <a:moveTo>
                  <a:pt x="0" y="0"/>
                </a:moveTo>
                <a:lnTo>
                  <a:pt x="2396613" y="0"/>
                </a:lnTo>
                <a:lnTo>
                  <a:pt x="2396613" y="2396613"/>
                </a:lnTo>
                <a:lnTo>
                  <a:pt x="0" y="2396613"/>
                </a:lnTo>
                <a:lnTo>
                  <a:pt x="0" y="0"/>
                </a:lnTo>
                <a:close/>
              </a:path>
            </a:pathLst>
          </a:custGeom>
          <a:blipFill>
            <a:blip r:embed="rId8"/>
            <a:stretch>
              <a:fillRect l="-105640" t="-23315" r="-101654" b="-81175"/>
            </a:stretch>
          </a:blipFill>
        </p:spPr>
      </p:sp>
      <p:sp>
        <p:nvSpPr>
          <p:cNvPr name="TextBox 13" id="13"/>
          <p:cNvSpPr txBox="true"/>
          <p:nvPr/>
        </p:nvSpPr>
        <p:spPr>
          <a:xfrm rot="0">
            <a:off x="4023749" y="3800062"/>
            <a:ext cx="10240502" cy="2621903"/>
          </a:xfrm>
          <a:prstGeom prst="rect">
            <a:avLst/>
          </a:prstGeom>
        </p:spPr>
        <p:txBody>
          <a:bodyPr anchor="t" rtlCol="false" tIns="0" lIns="0" bIns="0" rIns="0">
            <a:spAutoFit/>
          </a:bodyPr>
          <a:lstStyle/>
          <a:p>
            <a:pPr algn="ctr">
              <a:lnSpc>
                <a:spcPts val="21385"/>
              </a:lnSpc>
            </a:pPr>
            <a:r>
              <a:rPr lang="en-US" sz="15275">
                <a:solidFill>
                  <a:srgbClr val="000000"/>
                </a:solidFill>
                <a:latin typeface="Norwester"/>
                <a:ea typeface="Norwester"/>
                <a:cs typeface="Norwester"/>
                <a:sym typeface="Norwester"/>
              </a:rPr>
              <a:t>PLAY</a:t>
            </a:r>
          </a:p>
        </p:txBody>
      </p:sp>
    </p:spTree>
  </p:cSld>
  <p:clrMapOvr>
    <a:masterClrMapping/>
  </p:clrMapOvr>
  <p:transition spd="med">
    <p:push dir="l"/>
  </p:transition>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E8A706"/>
        </a:solidFill>
      </p:bgPr>
    </p:bg>
    <p:spTree>
      <p:nvGrpSpPr>
        <p:cNvPr id="1" name=""/>
        <p:cNvGrpSpPr/>
        <p:nvPr/>
      </p:nvGrpSpPr>
      <p:grpSpPr>
        <a:xfrm>
          <a:off x="0" y="0"/>
          <a:ext cx="0" cy="0"/>
          <a:chOff x="0" y="0"/>
          <a:chExt cx="0" cy="0"/>
        </a:xfrm>
      </p:grpSpPr>
      <p:grpSp>
        <p:nvGrpSpPr>
          <p:cNvPr name="Group 2" id="2"/>
          <p:cNvGrpSpPr/>
          <p:nvPr/>
        </p:nvGrpSpPr>
        <p:grpSpPr>
          <a:xfrm rot="0">
            <a:off x="-1552560" y="3883420"/>
            <a:ext cx="20414837" cy="6953749"/>
            <a:chOff x="0" y="0"/>
            <a:chExt cx="27219783" cy="9271666"/>
          </a:xfrm>
        </p:grpSpPr>
        <p:sp>
          <p:nvSpPr>
            <p:cNvPr name="Freeform 3" id="3"/>
            <p:cNvSpPr/>
            <p:nvPr/>
          </p:nvSpPr>
          <p:spPr>
            <a:xfrm flipH="false" flipV="false" rot="0">
              <a:off x="0" y="0"/>
              <a:ext cx="11654734" cy="8836407"/>
            </a:xfrm>
            <a:custGeom>
              <a:avLst/>
              <a:gdLst/>
              <a:ahLst/>
              <a:cxnLst/>
              <a:rect r="r" b="b" t="t" l="l"/>
              <a:pathLst>
                <a:path h="8836407" w="11654734">
                  <a:moveTo>
                    <a:pt x="0" y="0"/>
                  </a:moveTo>
                  <a:lnTo>
                    <a:pt x="11654734" y="0"/>
                  </a:lnTo>
                  <a:lnTo>
                    <a:pt x="11654734" y="8836407"/>
                  </a:lnTo>
                  <a:lnTo>
                    <a:pt x="0" y="8836407"/>
                  </a:lnTo>
                  <a:lnTo>
                    <a:pt x="0" y="0"/>
                  </a:lnTo>
                  <a:close/>
                </a:path>
              </a:pathLst>
            </a:custGeom>
            <a:blipFill>
              <a:blip r:embed="rId2">
                <a:alphaModFix amt="55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7920310" y="2658034"/>
              <a:ext cx="9299473" cy="6239101"/>
            </a:xfrm>
            <a:custGeom>
              <a:avLst/>
              <a:gdLst/>
              <a:ahLst/>
              <a:cxnLst/>
              <a:rect r="r" b="b" t="t" l="l"/>
              <a:pathLst>
                <a:path h="6239101" w="9299473">
                  <a:moveTo>
                    <a:pt x="0" y="0"/>
                  </a:moveTo>
                  <a:lnTo>
                    <a:pt x="9299473" y="0"/>
                  </a:lnTo>
                  <a:lnTo>
                    <a:pt x="9299473" y="6239101"/>
                  </a:lnTo>
                  <a:lnTo>
                    <a:pt x="0" y="6239101"/>
                  </a:lnTo>
                  <a:lnTo>
                    <a:pt x="0" y="0"/>
                  </a:lnTo>
                  <a:close/>
                </a:path>
              </a:pathLst>
            </a:custGeom>
            <a:blipFill>
              <a:blip r:embed="rId4">
                <a:alphaModFix amt="53000"/>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8608014" y="3785266"/>
              <a:ext cx="8177561" cy="5486400"/>
            </a:xfrm>
            <a:custGeom>
              <a:avLst/>
              <a:gdLst/>
              <a:ahLst/>
              <a:cxnLst/>
              <a:rect r="r" b="b" t="t" l="l"/>
              <a:pathLst>
                <a:path h="5486400" w="8177561">
                  <a:moveTo>
                    <a:pt x="0" y="0"/>
                  </a:moveTo>
                  <a:lnTo>
                    <a:pt x="8177561" y="0"/>
                  </a:lnTo>
                  <a:lnTo>
                    <a:pt x="8177561" y="5486400"/>
                  </a:lnTo>
                  <a:lnTo>
                    <a:pt x="0" y="54864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47387" y="1311408"/>
              <a:ext cx="10499142" cy="7960258"/>
            </a:xfrm>
            <a:custGeom>
              <a:avLst/>
              <a:gdLst/>
              <a:ahLst/>
              <a:cxnLst/>
              <a:rect r="r" b="b" t="t" l="l"/>
              <a:pathLst>
                <a:path h="7960258" w="10499142">
                  <a:moveTo>
                    <a:pt x="0" y="0"/>
                  </a:moveTo>
                  <a:lnTo>
                    <a:pt x="10499142" y="0"/>
                  </a:lnTo>
                  <a:lnTo>
                    <a:pt x="10499142" y="7960258"/>
                  </a:lnTo>
                  <a:lnTo>
                    <a:pt x="0" y="796025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436289">
              <a:off x="2783366" y="6183583"/>
              <a:ext cx="575717" cy="1522329"/>
            </a:xfrm>
            <a:custGeom>
              <a:avLst/>
              <a:gdLst/>
              <a:ahLst/>
              <a:cxnLst/>
              <a:rect r="r" b="b" t="t" l="l"/>
              <a:pathLst>
                <a:path h="1522329" w="575717">
                  <a:moveTo>
                    <a:pt x="0" y="0"/>
                  </a:moveTo>
                  <a:lnTo>
                    <a:pt x="575717" y="0"/>
                  </a:lnTo>
                  <a:lnTo>
                    <a:pt x="575717" y="1522329"/>
                  </a:lnTo>
                  <a:lnTo>
                    <a:pt x="0" y="152232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832132">
              <a:off x="8609041" y="6183583"/>
              <a:ext cx="575717" cy="1522329"/>
            </a:xfrm>
            <a:custGeom>
              <a:avLst/>
              <a:gdLst/>
              <a:ahLst/>
              <a:cxnLst/>
              <a:rect r="r" b="b" t="t" l="l"/>
              <a:pathLst>
                <a:path h="1522329" w="575717">
                  <a:moveTo>
                    <a:pt x="0" y="0"/>
                  </a:moveTo>
                  <a:lnTo>
                    <a:pt x="575717" y="0"/>
                  </a:lnTo>
                  <a:lnTo>
                    <a:pt x="575717" y="1522329"/>
                  </a:lnTo>
                  <a:lnTo>
                    <a:pt x="0" y="152232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grpSp>
        <p:nvGrpSpPr>
          <p:cNvPr name="Group 9" id="9"/>
          <p:cNvGrpSpPr/>
          <p:nvPr/>
        </p:nvGrpSpPr>
        <p:grpSpPr>
          <a:xfrm rot="0">
            <a:off x="1113503" y="1071102"/>
            <a:ext cx="16060994" cy="8144797"/>
            <a:chOff x="0" y="0"/>
            <a:chExt cx="4230056" cy="2145132"/>
          </a:xfrm>
        </p:grpSpPr>
        <p:sp>
          <p:nvSpPr>
            <p:cNvPr name="Freeform 10" id="10"/>
            <p:cNvSpPr/>
            <p:nvPr/>
          </p:nvSpPr>
          <p:spPr>
            <a:xfrm flipH="false" flipV="false" rot="0">
              <a:off x="0" y="0"/>
              <a:ext cx="4230056" cy="2145132"/>
            </a:xfrm>
            <a:custGeom>
              <a:avLst/>
              <a:gdLst/>
              <a:ahLst/>
              <a:cxnLst/>
              <a:rect r="r" b="b" t="t" l="l"/>
              <a:pathLst>
                <a:path h="2145132" w="4230056">
                  <a:moveTo>
                    <a:pt x="24584" y="0"/>
                  </a:moveTo>
                  <a:lnTo>
                    <a:pt x="4205472" y="0"/>
                  </a:lnTo>
                  <a:cubicBezTo>
                    <a:pt x="4211992" y="0"/>
                    <a:pt x="4218245" y="2590"/>
                    <a:pt x="4222855" y="7200"/>
                  </a:cubicBezTo>
                  <a:cubicBezTo>
                    <a:pt x="4227466" y="11811"/>
                    <a:pt x="4230056" y="18064"/>
                    <a:pt x="4230056" y="24584"/>
                  </a:cubicBezTo>
                  <a:lnTo>
                    <a:pt x="4230056" y="2120548"/>
                  </a:lnTo>
                  <a:cubicBezTo>
                    <a:pt x="4230056" y="2127068"/>
                    <a:pt x="4227466" y="2133321"/>
                    <a:pt x="4222855" y="2137931"/>
                  </a:cubicBezTo>
                  <a:cubicBezTo>
                    <a:pt x="4218245" y="2142542"/>
                    <a:pt x="4211992" y="2145132"/>
                    <a:pt x="4205472" y="2145132"/>
                  </a:cubicBezTo>
                  <a:lnTo>
                    <a:pt x="24584" y="2145132"/>
                  </a:lnTo>
                  <a:cubicBezTo>
                    <a:pt x="18064" y="2145132"/>
                    <a:pt x="11811" y="2142542"/>
                    <a:pt x="7200" y="2137931"/>
                  </a:cubicBezTo>
                  <a:cubicBezTo>
                    <a:pt x="2590" y="2133321"/>
                    <a:pt x="0" y="2127068"/>
                    <a:pt x="0" y="2120548"/>
                  </a:cubicBezTo>
                  <a:lnTo>
                    <a:pt x="0" y="24584"/>
                  </a:lnTo>
                  <a:cubicBezTo>
                    <a:pt x="0" y="18064"/>
                    <a:pt x="2590" y="11811"/>
                    <a:pt x="7200" y="7200"/>
                  </a:cubicBezTo>
                  <a:cubicBezTo>
                    <a:pt x="11811" y="2590"/>
                    <a:pt x="18064" y="0"/>
                    <a:pt x="24584" y="0"/>
                  </a:cubicBezTo>
                  <a:close/>
                </a:path>
              </a:pathLst>
            </a:custGeom>
            <a:solidFill>
              <a:srgbClr val="B35400">
                <a:alpha val="56863"/>
              </a:srgbClr>
            </a:solidFill>
          </p:spPr>
        </p:sp>
        <p:sp>
          <p:nvSpPr>
            <p:cNvPr name="TextBox 11" id="11"/>
            <p:cNvSpPr txBox="true"/>
            <p:nvPr/>
          </p:nvSpPr>
          <p:spPr>
            <a:xfrm>
              <a:off x="0" y="-38100"/>
              <a:ext cx="4230056" cy="2183232"/>
            </a:xfrm>
            <a:prstGeom prst="rect">
              <a:avLst/>
            </a:prstGeom>
          </p:spPr>
          <p:txBody>
            <a:bodyPr anchor="ctr" rtlCol="false" tIns="50800" lIns="50800" bIns="50800" rIns="50800"/>
            <a:lstStyle/>
            <a:p>
              <a:pPr algn="ctr">
                <a:lnSpc>
                  <a:spcPts val="2659"/>
                </a:lnSpc>
                <a:spcBef>
                  <a:spcPct val="0"/>
                </a:spcBef>
              </a:pPr>
            </a:p>
          </p:txBody>
        </p:sp>
      </p:grpSp>
      <p:sp>
        <p:nvSpPr>
          <p:cNvPr name="Freeform 12" id="12"/>
          <p:cNvSpPr/>
          <p:nvPr/>
        </p:nvSpPr>
        <p:spPr>
          <a:xfrm flipH="false" flipV="false" rot="0">
            <a:off x="0" y="0"/>
            <a:ext cx="2396613" cy="2396613"/>
          </a:xfrm>
          <a:custGeom>
            <a:avLst/>
            <a:gdLst/>
            <a:ahLst/>
            <a:cxnLst/>
            <a:rect r="r" b="b" t="t" l="l"/>
            <a:pathLst>
              <a:path h="2396613" w="2396613">
                <a:moveTo>
                  <a:pt x="0" y="0"/>
                </a:moveTo>
                <a:lnTo>
                  <a:pt x="2396613" y="0"/>
                </a:lnTo>
                <a:lnTo>
                  <a:pt x="2396613" y="2396613"/>
                </a:lnTo>
                <a:lnTo>
                  <a:pt x="0" y="2396613"/>
                </a:lnTo>
                <a:lnTo>
                  <a:pt x="0" y="0"/>
                </a:lnTo>
                <a:close/>
              </a:path>
            </a:pathLst>
          </a:custGeom>
          <a:blipFill>
            <a:blip r:embed="rId8"/>
            <a:stretch>
              <a:fillRect l="-105640" t="-23315" r="-101654" b="-81175"/>
            </a:stretch>
          </a:blipFill>
        </p:spPr>
      </p:sp>
      <p:sp>
        <p:nvSpPr>
          <p:cNvPr name="Freeform 13" id="13"/>
          <p:cNvSpPr/>
          <p:nvPr/>
        </p:nvSpPr>
        <p:spPr>
          <a:xfrm flipH="false" flipV="false" rot="0">
            <a:off x="5261970" y="3687624"/>
            <a:ext cx="3858888" cy="5145184"/>
          </a:xfrm>
          <a:custGeom>
            <a:avLst/>
            <a:gdLst/>
            <a:ahLst/>
            <a:cxnLst/>
            <a:rect r="r" b="b" t="t" l="l"/>
            <a:pathLst>
              <a:path h="5145184" w="3858888">
                <a:moveTo>
                  <a:pt x="0" y="0"/>
                </a:moveTo>
                <a:lnTo>
                  <a:pt x="3858887" y="0"/>
                </a:lnTo>
                <a:lnTo>
                  <a:pt x="3858887" y="5145184"/>
                </a:lnTo>
                <a:lnTo>
                  <a:pt x="0" y="5145184"/>
                </a:lnTo>
                <a:lnTo>
                  <a:pt x="0" y="0"/>
                </a:lnTo>
                <a:close/>
              </a:path>
            </a:pathLst>
          </a:custGeom>
          <a:blipFill>
            <a:blip r:embed="rId9"/>
            <a:stretch>
              <a:fillRect l="0" t="0" r="0" b="0"/>
            </a:stretch>
          </a:blipFill>
          <a:ln w="95250" cap="rnd">
            <a:solidFill>
              <a:srgbClr val="B35400"/>
            </a:solidFill>
            <a:prstDash val="solid"/>
            <a:round/>
          </a:ln>
        </p:spPr>
      </p:sp>
      <p:sp>
        <p:nvSpPr>
          <p:cNvPr name="Freeform 14" id="14"/>
          <p:cNvSpPr/>
          <p:nvPr/>
        </p:nvSpPr>
        <p:spPr>
          <a:xfrm flipH="false" flipV="false" rot="0">
            <a:off x="1373014" y="3687624"/>
            <a:ext cx="3888956" cy="5185275"/>
          </a:xfrm>
          <a:custGeom>
            <a:avLst/>
            <a:gdLst/>
            <a:ahLst/>
            <a:cxnLst/>
            <a:rect r="r" b="b" t="t" l="l"/>
            <a:pathLst>
              <a:path h="5185275" w="3888956">
                <a:moveTo>
                  <a:pt x="0" y="0"/>
                </a:moveTo>
                <a:lnTo>
                  <a:pt x="3888956" y="0"/>
                </a:lnTo>
                <a:lnTo>
                  <a:pt x="3888956" y="5185275"/>
                </a:lnTo>
                <a:lnTo>
                  <a:pt x="0" y="5185275"/>
                </a:lnTo>
                <a:lnTo>
                  <a:pt x="0" y="0"/>
                </a:lnTo>
                <a:close/>
              </a:path>
            </a:pathLst>
          </a:custGeom>
          <a:blipFill>
            <a:blip r:embed="rId10"/>
            <a:stretch>
              <a:fillRect l="0" t="0" r="0" b="0"/>
            </a:stretch>
          </a:blipFill>
          <a:ln w="95250" cap="rnd">
            <a:solidFill>
              <a:srgbClr val="B35400"/>
            </a:solidFill>
            <a:prstDash val="solid"/>
            <a:round/>
          </a:ln>
        </p:spPr>
      </p:sp>
      <p:sp>
        <p:nvSpPr>
          <p:cNvPr name="Freeform 15" id="15"/>
          <p:cNvSpPr/>
          <p:nvPr/>
        </p:nvSpPr>
        <p:spPr>
          <a:xfrm flipH="false" flipV="false" rot="0">
            <a:off x="9171987" y="3687624"/>
            <a:ext cx="3808174" cy="5077565"/>
          </a:xfrm>
          <a:custGeom>
            <a:avLst/>
            <a:gdLst/>
            <a:ahLst/>
            <a:cxnLst/>
            <a:rect r="r" b="b" t="t" l="l"/>
            <a:pathLst>
              <a:path h="5077565" w="3808174">
                <a:moveTo>
                  <a:pt x="0" y="0"/>
                </a:moveTo>
                <a:lnTo>
                  <a:pt x="3808173" y="0"/>
                </a:lnTo>
                <a:lnTo>
                  <a:pt x="3808173" y="5077565"/>
                </a:lnTo>
                <a:lnTo>
                  <a:pt x="0" y="5077565"/>
                </a:lnTo>
                <a:lnTo>
                  <a:pt x="0" y="0"/>
                </a:lnTo>
                <a:close/>
              </a:path>
            </a:pathLst>
          </a:custGeom>
          <a:blipFill>
            <a:blip r:embed="rId11"/>
            <a:stretch>
              <a:fillRect l="0" t="0" r="0" b="0"/>
            </a:stretch>
          </a:blipFill>
          <a:ln w="95250" cap="rnd">
            <a:solidFill>
              <a:srgbClr val="B35400"/>
            </a:solidFill>
            <a:prstDash val="solid"/>
            <a:round/>
          </a:ln>
        </p:spPr>
      </p:sp>
      <p:sp>
        <p:nvSpPr>
          <p:cNvPr name="Freeform 16" id="16"/>
          <p:cNvSpPr/>
          <p:nvPr/>
        </p:nvSpPr>
        <p:spPr>
          <a:xfrm flipH="false" flipV="false" rot="0">
            <a:off x="16077578" y="250938"/>
            <a:ext cx="1674816" cy="1674816"/>
          </a:xfrm>
          <a:custGeom>
            <a:avLst/>
            <a:gdLst/>
            <a:ahLst/>
            <a:cxnLst/>
            <a:rect r="r" b="b" t="t" l="l"/>
            <a:pathLst>
              <a:path h="1674816" w="1674816">
                <a:moveTo>
                  <a:pt x="0" y="0"/>
                </a:moveTo>
                <a:lnTo>
                  <a:pt x="1674816" y="0"/>
                </a:lnTo>
                <a:lnTo>
                  <a:pt x="1674816" y="1674816"/>
                </a:lnTo>
                <a:lnTo>
                  <a:pt x="0" y="1674816"/>
                </a:lnTo>
                <a:lnTo>
                  <a:pt x="0" y="0"/>
                </a:lnTo>
                <a:close/>
              </a:path>
            </a:pathLst>
          </a:custGeom>
          <a:blipFill>
            <a:blip r:embed="rId12"/>
            <a:stretch>
              <a:fillRect l="0" t="0" r="0" b="0"/>
            </a:stretch>
          </a:blipFill>
        </p:spPr>
      </p:sp>
      <p:sp>
        <p:nvSpPr>
          <p:cNvPr name="Freeform 17" id="17"/>
          <p:cNvSpPr/>
          <p:nvPr/>
        </p:nvSpPr>
        <p:spPr>
          <a:xfrm flipH="false" flipV="false" rot="0">
            <a:off x="13026030" y="3687624"/>
            <a:ext cx="3888956" cy="5185275"/>
          </a:xfrm>
          <a:custGeom>
            <a:avLst/>
            <a:gdLst/>
            <a:ahLst/>
            <a:cxnLst/>
            <a:rect r="r" b="b" t="t" l="l"/>
            <a:pathLst>
              <a:path h="5185275" w="3888956">
                <a:moveTo>
                  <a:pt x="0" y="0"/>
                </a:moveTo>
                <a:lnTo>
                  <a:pt x="3888956" y="0"/>
                </a:lnTo>
                <a:lnTo>
                  <a:pt x="3888956" y="5185275"/>
                </a:lnTo>
                <a:lnTo>
                  <a:pt x="0" y="5185275"/>
                </a:lnTo>
                <a:lnTo>
                  <a:pt x="0" y="0"/>
                </a:lnTo>
                <a:close/>
              </a:path>
            </a:pathLst>
          </a:custGeom>
          <a:blipFill>
            <a:blip r:embed="rId13"/>
            <a:stretch>
              <a:fillRect l="0" t="0" r="0" b="0"/>
            </a:stretch>
          </a:blipFill>
          <a:ln w="95250" cap="rnd">
            <a:solidFill>
              <a:srgbClr val="B35400"/>
            </a:solidFill>
            <a:prstDash val="solid"/>
            <a:round/>
          </a:ln>
        </p:spPr>
      </p:sp>
      <p:sp>
        <p:nvSpPr>
          <p:cNvPr name="TextBox 18" id="18"/>
          <p:cNvSpPr txBox="true"/>
          <p:nvPr/>
        </p:nvSpPr>
        <p:spPr>
          <a:xfrm rot="0">
            <a:off x="2768610" y="997619"/>
            <a:ext cx="13102078" cy="1683719"/>
          </a:xfrm>
          <a:prstGeom prst="rect">
            <a:avLst/>
          </a:prstGeom>
        </p:spPr>
        <p:txBody>
          <a:bodyPr anchor="t" rtlCol="false" tIns="0" lIns="0" bIns="0" rIns="0">
            <a:spAutoFit/>
          </a:bodyPr>
          <a:lstStyle/>
          <a:p>
            <a:pPr algn="ctr">
              <a:lnSpc>
                <a:spcPts val="13771"/>
              </a:lnSpc>
            </a:pPr>
            <a:r>
              <a:rPr lang="en-US" sz="9836">
                <a:solidFill>
                  <a:srgbClr val="000000"/>
                </a:solidFill>
                <a:latin typeface="Norwester"/>
                <a:ea typeface="Norwester"/>
                <a:cs typeface="Norwester"/>
                <a:sym typeface="Norwester"/>
              </a:rPr>
              <a:t>Proof of Concept Model</a:t>
            </a:r>
          </a:p>
        </p:txBody>
      </p:sp>
      <p:sp>
        <p:nvSpPr>
          <p:cNvPr name="TextBox 19" id="19"/>
          <p:cNvSpPr txBox="true"/>
          <p:nvPr/>
        </p:nvSpPr>
        <p:spPr>
          <a:xfrm rot="0">
            <a:off x="2768610" y="2595613"/>
            <a:ext cx="13102078" cy="771525"/>
          </a:xfrm>
          <a:prstGeom prst="rect">
            <a:avLst/>
          </a:prstGeom>
        </p:spPr>
        <p:txBody>
          <a:bodyPr anchor="t" rtlCol="false" tIns="0" lIns="0" bIns="0" rIns="0">
            <a:spAutoFit/>
          </a:bodyPr>
          <a:lstStyle/>
          <a:p>
            <a:pPr algn="ctr">
              <a:lnSpc>
                <a:spcPts val="6299"/>
              </a:lnSpc>
            </a:pPr>
            <a:r>
              <a:rPr lang="en-US" sz="4500">
                <a:solidFill>
                  <a:srgbClr val="000000"/>
                </a:solidFill>
                <a:latin typeface="DejaVu Serif"/>
                <a:ea typeface="DejaVu Serif"/>
                <a:cs typeface="DejaVu Serif"/>
                <a:sym typeface="DejaVu Serif"/>
              </a:rPr>
              <a:t>Later iterations</a:t>
            </a:r>
          </a:p>
        </p:txBody>
      </p:sp>
      <p:grpSp>
        <p:nvGrpSpPr>
          <p:cNvPr name="Group 20" id="20"/>
          <p:cNvGrpSpPr/>
          <p:nvPr/>
        </p:nvGrpSpPr>
        <p:grpSpPr>
          <a:xfrm rot="0">
            <a:off x="3696271" y="9465310"/>
            <a:ext cx="10973464" cy="623788"/>
            <a:chOff x="0" y="0"/>
            <a:chExt cx="14631286" cy="831718"/>
          </a:xfrm>
        </p:grpSpPr>
        <p:grpSp>
          <p:nvGrpSpPr>
            <p:cNvPr name="Group 21" id="21"/>
            <p:cNvGrpSpPr/>
            <p:nvPr/>
          </p:nvGrpSpPr>
          <p:grpSpPr>
            <a:xfrm rot="0">
              <a:off x="0" y="0"/>
              <a:ext cx="14631286" cy="831718"/>
              <a:chOff x="0" y="0"/>
              <a:chExt cx="2066065" cy="117446"/>
            </a:xfrm>
          </p:grpSpPr>
          <p:sp>
            <p:nvSpPr>
              <p:cNvPr name="Freeform 22" id="22"/>
              <p:cNvSpPr/>
              <p:nvPr/>
            </p:nvSpPr>
            <p:spPr>
              <a:xfrm flipH="false" flipV="false" rot="0">
                <a:off x="0" y="0"/>
                <a:ext cx="2066065" cy="117446"/>
              </a:xfrm>
              <a:custGeom>
                <a:avLst/>
                <a:gdLst/>
                <a:ahLst/>
                <a:cxnLst/>
                <a:rect r="r" b="b" t="t" l="l"/>
                <a:pathLst>
                  <a:path h="117446" w="2066065">
                    <a:moveTo>
                      <a:pt x="58723" y="0"/>
                    </a:moveTo>
                    <a:lnTo>
                      <a:pt x="2007342" y="0"/>
                    </a:lnTo>
                    <a:cubicBezTo>
                      <a:pt x="2039773" y="0"/>
                      <a:pt x="2066065" y="26291"/>
                      <a:pt x="2066065" y="58723"/>
                    </a:cubicBezTo>
                    <a:lnTo>
                      <a:pt x="2066065" y="58723"/>
                    </a:lnTo>
                    <a:cubicBezTo>
                      <a:pt x="2066065" y="91155"/>
                      <a:pt x="2039773" y="117446"/>
                      <a:pt x="2007342" y="117446"/>
                    </a:cubicBezTo>
                    <a:lnTo>
                      <a:pt x="58723" y="117446"/>
                    </a:lnTo>
                    <a:cubicBezTo>
                      <a:pt x="26291" y="117446"/>
                      <a:pt x="0" y="91155"/>
                      <a:pt x="0" y="58723"/>
                    </a:cubicBezTo>
                    <a:lnTo>
                      <a:pt x="0" y="58723"/>
                    </a:lnTo>
                    <a:cubicBezTo>
                      <a:pt x="0" y="26291"/>
                      <a:pt x="26291" y="0"/>
                      <a:pt x="58723" y="0"/>
                    </a:cubicBezTo>
                    <a:close/>
                  </a:path>
                </a:pathLst>
              </a:custGeom>
              <a:solidFill>
                <a:srgbClr val="FFFFFF">
                  <a:alpha val="74902"/>
                </a:srgbClr>
              </a:solidFill>
            </p:spPr>
          </p:sp>
          <p:sp>
            <p:nvSpPr>
              <p:cNvPr name="TextBox 23" id="23"/>
              <p:cNvSpPr txBox="true"/>
              <p:nvPr/>
            </p:nvSpPr>
            <p:spPr>
              <a:xfrm>
                <a:off x="0" y="-352425"/>
                <a:ext cx="2066065" cy="469871"/>
              </a:xfrm>
              <a:prstGeom prst="rect">
                <a:avLst/>
              </a:prstGeom>
            </p:spPr>
            <p:txBody>
              <a:bodyPr anchor="ctr" rtlCol="false" tIns="50800" lIns="50800" bIns="50800" rIns="50800"/>
              <a:lstStyle/>
              <a:p>
                <a:pPr algn="ctr">
                  <a:lnSpc>
                    <a:spcPts val="25060"/>
                  </a:lnSpc>
                </a:pPr>
              </a:p>
            </p:txBody>
          </p:sp>
        </p:grpSp>
        <p:sp>
          <p:nvSpPr>
            <p:cNvPr name="TextBox 24" id="24"/>
            <p:cNvSpPr txBox="true"/>
            <p:nvPr/>
          </p:nvSpPr>
          <p:spPr>
            <a:xfrm rot="0">
              <a:off x="656323" y="2911"/>
              <a:ext cx="13974963" cy="792692"/>
            </a:xfrm>
            <a:prstGeom prst="rect">
              <a:avLst/>
            </a:prstGeom>
          </p:spPr>
          <p:txBody>
            <a:bodyPr anchor="t" rtlCol="false" tIns="0" lIns="0" bIns="0" rIns="0">
              <a:spAutoFit/>
            </a:bodyPr>
            <a:lstStyle/>
            <a:p>
              <a:pPr algn="l">
                <a:lnSpc>
                  <a:spcPts val="4900"/>
                </a:lnSpc>
              </a:pPr>
              <a:r>
                <a:rPr lang="en-US" sz="3500">
                  <a:solidFill>
                    <a:srgbClr val="000000"/>
                  </a:solidFill>
                  <a:latin typeface="DejaVu Serif"/>
                  <a:ea typeface="DejaVu Serif"/>
                  <a:cs typeface="DejaVu Serif"/>
                  <a:sym typeface="DejaVu Serif"/>
                </a:rPr>
                <a:t>See page 14-15 of the Innovation Design file</a:t>
              </a:r>
            </a:p>
          </p:txBody>
        </p:sp>
      </p:grpSp>
    </p:spTree>
  </p:cSld>
  <p:clrMapOvr>
    <a:masterClrMapping/>
  </p:clrMapOvr>
  <p:transition spd="med">
    <p:push dir="l"/>
  </p:transition>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E8A706"/>
        </a:solidFill>
      </p:bgPr>
    </p:bg>
    <p:spTree>
      <p:nvGrpSpPr>
        <p:cNvPr id="1" name=""/>
        <p:cNvGrpSpPr/>
        <p:nvPr/>
      </p:nvGrpSpPr>
      <p:grpSpPr>
        <a:xfrm>
          <a:off x="0" y="0"/>
          <a:ext cx="0" cy="0"/>
          <a:chOff x="0" y="0"/>
          <a:chExt cx="0" cy="0"/>
        </a:xfrm>
      </p:grpSpPr>
      <p:grpSp>
        <p:nvGrpSpPr>
          <p:cNvPr name="Group 2" id="2"/>
          <p:cNvGrpSpPr/>
          <p:nvPr/>
        </p:nvGrpSpPr>
        <p:grpSpPr>
          <a:xfrm rot="0">
            <a:off x="-1552560" y="3883420"/>
            <a:ext cx="20414837" cy="6953749"/>
            <a:chOff x="0" y="0"/>
            <a:chExt cx="27219783" cy="9271666"/>
          </a:xfrm>
        </p:grpSpPr>
        <p:sp>
          <p:nvSpPr>
            <p:cNvPr name="Freeform 3" id="3"/>
            <p:cNvSpPr/>
            <p:nvPr/>
          </p:nvSpPr>
          <p:spPr>
            <a:xfrm flipH="false" flipV="false" rot="0">
              <a:off x="0" y="0"/>
              <a:ext cx="11654734" cy="8836407"/>
            </a:xfrm>
            <a:custGeom>
              <a:avLst/>
              <a:gdLst/>
              <a:ahLst/>
              <a:cxnLst/>
              <a:rect r="r" b="b" t="t" l="l"/>
              <a:pathLst>
                <a:path h="8836407" w="11654734">
                  <a:moveTo>
                    <a:pt x="0" y="0"/>
                  </a:moveTo>
                  <a:lnTo>
                    <a:pt x="11654734" y="0"/>
                  </a:lnTo>
                  <a:lnTo>
                    <a:pt x="11654734" y="8836407"/>
                  </a:lnTo>
                  <a:lnTo>
                    <a:pt x="0" y="8836407"/>
                  </a:lnTo>
                  <a:lnTo>
                    <a:pt x="0" y="0"/>
                  </a:lnTo>
                  <a:close/>
                </a:path>
              </a:pathLst>
            </a:custGeom>
            <a:blipFill>
              <a:blip r:embed="rId3">
                <a:alphaModFix amt="55000"/>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7920310" y="2658034"/>
              <a:ext cx="9299473" cy="6239101"/>
            </a:xfrm>
            <a:custGeom>
              <a:avLst/>
              <a:gdLst/>
              <a:ahLst/>
              <a:cxnLst/>
              <a:rect r="r" b="b" t="t" l="l"/>
              <a:pathLst>
                <a:path h="6239101" w="9299473">
                  <a:moveTo>
                    <a:pt x="0" y="0"/>
                  </a:moveTo>
                  <a:lnTo>
                    <a:pt x="9299473" y="0"/>
                  </a:lnTo>
                  <a:lnTo>
                    <a:pt x="9299473" y="6239101"/>
                  </a:lnTo>
                  <a:lnTo>
                    <a:pt x="0" y="6239101"/>
                  </a:lnTo>
                  <a:lnTo>
                    <a:pt x="0" y="0"/>
                  </a:lnTo>
                  <a:close/>
                </a:path>
              </a:pathLst>
            </a:custGeom>
            <a:blipFill>
              <a:blip r:embed="rId5">
                <a:alphaModFix amt="53000"/>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8608014" y="3785266"/>
              <a:ext cx="8177561" cy="5486400"/>
            </a:xfrm>
            <a:custGeom>
              <a:avLst/>
              <a:gdLst/>
              <a:ahLst/>
              <a:cxnLst/>
              <a:rect r="r" b="b" t="t" l="l"/>
              <a:pathLst>
                <a:path h="5486400" w="8177561">
                  <a:moveTo>
                    <a:pt x="0" y="0"/>
                  </a:moveTo>
                  <a:lnTo>
                    <a:pt x="8177561" y="0"/>
                  </a:lnTo>
                  <a:lnTo>
                    <a:pt x="8177561" y="5486400"/>
                  </a:lnTo>
                  <a:lnTo>
                    <a:pt x="0" y="54864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47387" y="1311408"/>
              <a:ext cx="10499142" cy="7960258"/>
            </a:xfrm>
            <a:custGeom>
              <a:avLst/>
              <a:gdLst/>
              <a:ahLst/>
              <a:cxnLst/>
              <a:rect r="r" b="b" t="t" l="l"/>
              <a:pathLst>
                <a:path h="7960258" w="10499142">
                  <a:moveTo>
                    <a:pt x="0" y="0"/>
                  </a:moveTo>
                  <a:lnTo>
                    <a:pt x="10499142" y="0"/>
                  </a:lnTo>
                  <a:lnTo>
                    <a:pt x="10499142" y="7960258"/>
                  </a:lnTo>
                  <a:lnTo>
                    <a:pt x="0" y="796025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436289">
              <a:off x="2783366" y="6183583"/>
              <a:ext cx="575717" cy="1522329"/>
            </a:xfrm>
            <a:custGeom>
              <a:avLst/>
              <a:gdLst/>
              <a:ahLst/>
              <a:cxnLst/>
              <a:rect r="r" b="b" t="t" l="l"/>
              <a:pathLst>
                <a:path h="1522329" w="575717">
                  <a:moveTo>
                    <a:pt x="0" y="0"/>
                  </a:moveTo>
                  <a:lnTo>
                    <a:pt x="575717" y="0"/>
                  </a:lnTo>
                  <a:lnTo>
                    <a:pt x="575717" y="1522329"/>
                  </a:lnTo>
                  <a:lnTo>
                    <a:pt x="0" y="152232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8" id="8"/>
            <p:cNvSpPr/>
            <p:nvPr/>
          </p:nvSpPr>
          <p:spPr>
            <a:xfrm flipH="false" flipV="false" rot="-832132">
              <a:off x="8609041" y="6183583"/>
              <a:ext cx="575717" cy="1522329"/>
            </a:xfrm>
            <a:custGeom>
              <a:avLst/>
              <a:gdLst/>
              <a:ahLst/>
              <a:cxnLst/>
              <a:rect r="r" b="b" t="t" l="l"/>
              <a:pathLst>
                <a:path h="1522329" w="575717">
                  <a:moveTo>
                    <a:pt x="0" y="0"/>
                  </a:moveTo>
                  <a:lnTo>
                    <a:pt x="575717" y="0"/>
                  </a:lnTo>
                  <a:lnTo>
                    <a:pt x="575717" y="1522329"/>
                  </a:lnTo>
                  <a:lnTo>
                    <a:pt x="0" y="152232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grpSp>
        <p:nvGrpSpPr>
          <p:cNvPr name="Group 9" id="9"/>
          <p:cNvGrpSpPr/>
          <p:nvPr/>
        </p:nvGrpSpPr>
        <p:grpSpPr>
          <a:xfrm rot="0">
            <a:off x="1674839" y="1242267"/>
            <a:ext cx="14938322" cy="7802465"/>
            <a:chOff x="0" y="0"/>
            <a:chExt cx="3934373" cy="2054970"/>
          </a:xfrm>
        </p:grpSpPr>
        <p:sp>
          <p:nvSpPr>
            <p:cNvPr name="Freeform 10" id="10"/>
            <p:cNvSpPr/>
            <p:nvPr/>
          </p:nvSpPr>
          <p:spPr>
            <a:xfrm flipH="false" flipV="false" rot="0">
              <a:off x="0" y="0"/>
              <a:ext cx="3934373" cy="2054970"/>
            </a:xfrm>
            <a:custGeom>
              <a:avLst/>
              <a:gdLst/>
              <a:ahLst/>
              <a:cxnLst/>
              <a:rect r="r" b="b" t="t" l="l"/>
              <a:pathLst>
                <a:path h="2054970" w="3934373">
                  <a:moveTo>
                    <a:pt x="26431" y="0"/>
                  </a:moveTo>
                  <a:lnTo>
                    <a:pt x="3907942" y="0"/>
                  </a:lnTo>
                  <a:cubicBezTo>
                    <a:pt x="3922539" y="0"/>
                    <a:pt x="3934373" y="11834"/>
                    <a:pt x="3934373" y="26431"/>
                  </a:cubicBezTo>
                  <a:lnTo>
                    <a:pt x="3934373" y="2028539"/>
                  </a:lnTo>
                  <a:cubicBezTo>
                    <a:pt x="3934373" y="2043137"/>
                    <a:pt x="3922539" y="2054970"/>
                    <a:pt x="3907942" y="2054970"/>
                  </a:cubicBezTo>
                  <a:lnTo>
                    <a:pt x="26431" y="2054970"/>
                  </a:lnTo>
                  <a:cubicBezTo>
                    <a:pt x="11834" y="2054970"/>
                    <a:pt x="0" y="2043137"/>
                    <a:pt x="0" y="2028539"/>
                  </a:cubicBezTo>
                  <a:lnTo>
                    <a:pt x="0" y="26431"/>
                  </a:lnTo>
                  <a:cubicBezTo>
                    <a:pt x="0" y="11834"/>
                    <a:pt x="11834" y="0"/>
                    <a:pt x="26431" y="0"/>
                  </a:cubicBezTo>
                  <a:close/>
                </a:path>
              </a:pathLst>
            </a:custGeom>
            <a:solidFill>
              <a:srgbClr val="B35400">
                <a:alpha val="56863"/>
              </a:srgbClr>
            </a:solidFill>
          </p:spPr>
        </p:sp>
        <p:sp>
          <p:nvSpPr>
            <p:cNvPr name="TextBox 11" id="11"/>
            <p:cNvSpPr txBox="true"/>
            <p:nvPr/>
          </p:nvSpPr>
          <p:spPr>
            <a:xfrm>
              <a:off x="0" y="-38100"/>
              <a:ext cx="3934373" cy="2093070"/>
            </a:xfrm>
            <a:prstGeom prst="rect">
              <a:avLst/>
            </a:prstGeom>
          </p:spPr>
          <p:txBody>
            <a:bodyPr anchor="ctr" rtlCol="false" tIns="50800" lIns="50800" bIns="50800" rIns="50800"/>
            <a:lstStyle/>
            <a:p>
              <a:pPr algn="ctr">
                <a:lnSpc>
                  <a:spcPts val="2659"/>
                </a:lnSpc>
                <a:spcBef>
                  <a:spcPct val="0"/>
                </a:spcBef>
              </a:pPr>
            </a:p>
          </p:txBody>
        </p:sp>
      </p:grpSp>
      <p:sp>
        <p:nvSpPr>
          <p:cNvPr name="Freeform 12" id="12"/>
          <p:cNvSpPr/>
          <p:nvPr/>
        </p:nvSpPr>
        <p:spPr>
          <a:xfrm flipH="false" flipV="false" rot="0">
            <a:off x="0" y="0"/>
            <a:ext cx="2396613" cy="2396613"/>
          </a:xfrm>
          <a:custGeom>
            <a:avLst/>
            <a:gdLst/>
            <a:ahLst/>
            <a:cxnLst/>
            <a:rect r="r" b="b" t="t" l="l"/>
            <a:pathLst>
              <a:path h="2396613" w="2396613">
                <a:moveTo>
                  <a:pt x="0" y="0"/>
                </a:moveTo>
                <a:lnTo>
                  <a:pt x="2396613" y="0"/>
                </a:lnTo>
                <a:lnTo>
                  <a:pt x="2396613" y="2396613"/>
                </a:lnTo>
                <a:lnTo>
                  <a:pt x="0" y="2396613"/>
                </a:lnTo>
                <a:lnTo>
                  <a:pt x="0" y="0"/>
                </a:lnTo>
                <a:close/>
              </a:path>
            </a:pathLst>
          </a:custGeom>
          <a:blipFill>
            <a:blip r:embed="rId9"/>
            <a:stretch>
              <a:fillRect l="-105640" t="-23315" r="-101654" b="-81175"/>
            </a:stretch>
          </a:blipFill>
        </p:spPr>
      </p:sp>
      <p:sp>
        <p:nvSpPr>
          <p:cNvPr name="TextBox 13" id="13"/>
          <p:cNvSpPr txBox="true"/>
          <p:nvPr/>
        </p:nvSpPr>
        <p:spPr>
          <a:xfrm rot="0">
            <a:off x="-253494" y="1343960"/>
            <a:ext cx="10535297" cy="1886230"/>
          </a:xfrm>
          <a:prstGeom prst="rect">
            <a:avLst/>
          </a:prstGeom>
        </p:spPr>
        <p:txBody>
          <a:bodyPr anchor="t" rtlCol="false" tIns="0" lIns="0" bIns="0" rIns="0">
            <a:spAutoFit/>
          </a:bodyPr>
          <a:lstStyle/>
          <a:p>
            <a:pPr algn="ctr" marL="0" indent="0" lvl="0">
              <a:lnSpc>
                <a:spcPts val="15323"/>
              </a:lnSpc>
              <a:spcBef>
                <a:spcPct val="0"/>
              </a:spcBef>
            </a:pPr>
            <a:r>
              <a:rPr lang="en-US" sz="10945">
                <a:solidFill>
                  <a:srgbClr val="000000"/>
                </a:solidFill>
                <a:latin typeface="Norwester"/>
                <a:ea typeface="Norwester"/>
                <a:cs typeface="Norwester"/>
                <a:sym typeface="Norwester"/>
              </a:rPr>
              <a:t>Testing</a:t>
            </a:r>
          </a:p>
        </p:txBody>
      </p:sp>
      <p:graphicFrame>
        <p:nvGraphicFramePr>
          <p:cNvPr name="Table 14" id="14"/>
          <p:cNvGraphicFramePr>
            <a:graphicFrameLocks noGrp="true"/>
          </p:cNvGraphicFramePr>
          <p:nvPr/>
        </p:nvGraphicFramePr>
        <p:xfrm>
          <a:off x="8654858" y="2292444"/>
          <a:ext cx="7287532" cy="5702111"/>
        </p:xfrm>
        <a:graphic>
          <a:graphicData uri="http://schemas.openxmlformats.org/drawingml/2006/table">
            <a:tbl>
              <a:tblPr/>
              <a:tblGrid>
                <a:gridCol w="2229799"/>
                <a:gridCol w="2526161"/>
                <a:gridCol w="2531572"/>
              </a:tblGrid>
              <a:tr h="1553430">
                <a:tc>
                  <a:txBody>
                    <a:bodyPr anchor="t" rtlCol="false"/>
                    <a:lstStyle/>
                    <a:p>
                      <a:pPr algn="ctr">
                        <a:lnSpc>
                          <a:spcPts val="4059"/>
                        </a:lnSpc>
                        <a:defRPr/>
                      </a:pPr>
                      <a:r>
                        <a:rPr lang="en-US" sz="2899" b="true">
                          <a:solidFill>
                            <a:srgbClr val="000000"/>
                          </a:solidFill>
                          <a:latin typeface="Open Sans Bold"/>
                          <a:ea typeface="Open Sans Bold"/>
                          <a:cs typeface="Open Sans Bold"/>
                          <a:sym typeface="Open Sans Bold"/>
                        </a:rPr>
                        <a:t>Artefact</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4059"/>
                        </a:lnSpc>
                        <a:defRPr/>
                      </a:pPr>
                      <a:r>
                        <a:rPr lang="en-US" sz="2899" b="true">
                          <a:solidFill>
                            <a:srgbClr val="000000"/>
                          </a:solidFill>
                          <a:latin typeface="Open Sans Bold"/>
                          <a:ea typeface="Open Sans Bold"/>
                          <a:cs typeface="Open Sans Bold"/>
                          <a:sym typeface="Open Sans Bold"/>
                        </a:rPr>
                        <a:t>Number of Attempts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4059"/>
                        </a:lnSpc>
                        <a:defRPr/>
                      </a:pPr>
                      <a:r>
                        <a:rPr lang="en-US" sz="2899" b="true">
                          <a:solidFill>
                            <a:srgbClr val="000000"/>
                          </a:solidFill>
                          <a:latin typeface="Open Sans Bold"/>
                          <a:ea typeface="Open Sans Bold"/>
                          <a:cs typeface="Open Sans Bold"/>
                          <a:sym typeface="Open Sans Bold"/>
                        </a:rPr>
                        <a:t>Grams of Force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035620">
                <a:tc>
                  <a:txBody>
                    <a:bodyPr anchor="t" rtlCol="false"/>
                    <a:lstStyle/>
                    <a:p>
                      <a:pPr algn="ctr">
                        <a:lnSpc>
                          <a:spcPts val="4059"/>
                        </a:lnSpc>
                        <a:defRPr/>
                      </a:pPr>
                      <a:r>
                        <a:rPr lang="en-US" sz="2899">
                          <a:solidFill>
                            <a:srgbClr val="000000"/>
                          </a:solidFill>
                          <a:latin typeface="Open Sans"/>
                          <a:ea typeface="Open Sans"/>
                          <a:cs typeface="Open Sans"/>
                          <a:sym typeface="Open Sans"/>
                        </a:rPr>
                        <a:t>Bone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4059"/>
                        </a:lnSpc>
                        <a:defRPr/>
                      </a:pPr>
                      <a:r>
                        <a:rPr lang="en-US" sz="2899">
                          <a:solidFill>
                            <a:srgbClr val="000000"/>
                          </a:solidFill>
                          <a:latin typeface="Open Sans"/>
                          <a:ea typeface="Open Sans"/>
                          <a:cs typeface="Open Sans"/>
                          <a:sym typeface="Open Sans"/>
                        </a:rPr>
                        <a:t>2</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4059"/>
                        </a:lnSpc>
                        <a:defRPr/>
                      </a:pPr>
                      <a:r>
                        <a:rPr lang="en-US" sz="2899">
                          <a:solidFill>
                            <a:srgbClr val="000000"/>
                          </a:solidFill>
                          <a:latin typeface="Open Sans"/>
                          <a:ea typeface="Open Sans"/>
                          <a:cs typeface="Open Sans"/>
                          <a:sym typeface="Open Sans"/>
                        </a:rPr>
                        <a:t>26</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041822">
                <a:tc>
                  <a:txBody>
                    <a:bodyPr anchor="t" rtlCol="false"/>
                    <a:lstStyle/>
                    <a:p>
                      <a:pPr algn="ctr">
                        <a:lnSpc>
                          <a:spcPts val="4059"/>
                        </a:lnSpc>
                        <a:defRPr/>
                      </a:pPr>
                      <a:r>
                        <a:rPr lang="en-US" sz="2899">
                          <a:solidFill>
                            <a:srgbClr val="000000"/>
                          </a:solidFill>
                          <a:latin typeface="Open Sans"/>
                          <a:ea typeface="Open Sans"/>
                          <a:cs typeface="Open Sans"/>
                          <a:sym typeface="Open Sans"/>
                        </a:rPr>
                        <a:t>Anchor</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4059"/>
                        </a:lnSpc>
                        <a:defRPr/>
                      </a:pPr>
                      <a:r>
                        <a:rPr lang="en-US" sz="2899">
                          <a:solidFill>
                            <a:srgbClr val="000000"/>
                          </a:solidFill>
                          <a:latin typeface="Open Sans"/>
                          <a:ea typeface="Open Sans"/>
                          <a:cs typeface="Open Sans"/>
                          <a:sym typeface="Open Sans"/>
                        </a:rPr>
                        <a:t>5</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4059"/>
                        </a:lnSpc>
                        <a:defRPr/>
                      </a:pPr>
                      <a:r>
                        <a:rPr lang="en-US" sz="2899">
                          <a:solidFill>
                            <a:srgbClr val="000000"/>
                          </a:solidFill>
                          <a:latin typeface="Open Sans"/>
                          <a:ea typeface="Open Sans"/>
                          <a:cs typeface="Open Sans"/>
                          <a:sym typeface="Open Sans"/>
                        </a:rPr>
                        <a:t>96</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035620">
                <a:tc>
                  <a:txBody>
                    <a:bodyPr anchor="t" rtlCol="false"/>
                    <a:lstStyle/>
                    <a:p>
                      <a:pPr algn="ctr">
                        <a:lnSpc>
                          <a:spcPts val="4059"/>
                        </a:lnSpc>
                        <a:defRPr/>
                      </a:pPr>
                      <a:r>
                        <a:rPr lang="en-US" sz="2899">
                          <a:solidFill>
                            <a:srgbClr val="000000"/>
                          </a:solidFill>
                          <a:latin typeface="Open Sans"/>
                          <a:ea typeface="Open Sans"/>
                          <a:cs typeface="Open Sans"/>
                          <a:sym typeface="Open Sans"/>
                        </a:rPr>
                        <a:t>Vase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4059"/>
                        </a:lnSpc>
                        <a:defRPr/>
                      </a:pPr>
                      <a:r>
                        <a:rPr lang="en-US" sz="2899">
                          <a:solidFill>
                            <a:srgbClr val="000000"/>
                          </a:solidFill>
                          <a:latin typeface="Open Sans"/>
                          <a:ea typeface="Open Sans"/>
                          <a:cs typeface="Open Sans"/>
                          <a:sym typeface="Open Sans"/>
                        </a:rPr>
                        <a:t>3</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4059"/>
                        </a:lnSpc>
                        <a:defRPr/>
                      </a:pPr>
                      <a:r>
                        <a:rPr lang="en-US" sz="2899">
                          <a:solidFill>
                            <a:srgbClr val="000000"/>
                          </a:solidFill>
                          <a:latin typeface="Open Sans"/>
                          <a:ea typeface="Open Sans"/>
                          <a:cs typeface="Open Sans"/>
                          <a:sym typeface="Open Sans"/>
                        </a:rPr>
                        <a:t>411</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035620">
                <a:tc>
                  <a:txBody>
                    <a:bodyPr anchor="t" rtlCol="false"/>
                    <a:lstStyle/>
                    <a:p>
                      <a:pPr algn="ctr">
                        <a:lnSpc>
                          <a:spcPts val="4059"/>
                        </a:lnSpc>
                        <a:defRPr/>
                      </a:pPr>
                      <a:r>
                        <a:rPr lang="en-US" sz="2899">
                          <a:solidFill>
                            <a:srgbClr val="000000"/>
                          </a:solidFill>
                          <a:latin typeface="Open Sans"/>
                          <a:ea typeface="Open Sans"/>
                          <a:cs typeface="Open Sans"/>
                          <a:sym typeface="Open Sans"/>
                        </a:rPr>
                        <a:t>Chest</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4059"/>
                        </a:lnSpc>
                        <a:defRPr/>
                      </a:pPr>
                      <a:r>
                        <a:rPr lang="en-US" sz="2899">
                          <a:solidFill>
                            <a:srgbClr val="000000"/>
                          </a:solidFill>
                          <a:latin typeface="Open Sans"/>
                          <a:ea typeface="Open Sans"/>
                          <a:cs typeface="Open Sans"/>
                          <a:sym typeface="Open Sans"/>
                        </a:rPr>
                        <a:t>3</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4059"/>
                        </a:lnSpc>
                        <a:defRPr/>
                      </a:pPr>
                      <a:r>
                        <a:rPr lang="en-US" sz="2899">
                          <a:solidFill>
                            <a:srgbClr val="000000"/>
                          </a:solidFill>
                          <a:latin typeface="Open Sans"/>
                          <a:ea typeface="Open Sans"/>
                          <a:cs typeface="Open Sans"/>
                          <a:sym typeface="Open Sans"/>
                        </a:rPr>
                        <a:t>288</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sp>
        <p:nvSpPr>
          <p:cNvPr name="TextBox 15" id="15"/>
          <p:cNvSpPr txBox="true"/>
          <p:nvPr/>
        </p:nvSpPr>
        <p:spPr>
          <a:xfrm rot="0">
            <a:off x="2396613" y="3617762"/>
            <a:ext cx="5682975" cy="3534809"/>
          </a:xfrm>
          <a:prstGeom prst="rect">
            <a:avLst/>
          </a:prstGeom>
        </p:spPr>
        <p:txBody>
          <a:bodyPr anchor="t" rtlCol="false" tIns="0" lIns="0" bIns="0" rIns="0">
            <a:spAutoFit/>
          </a:bodyPr>
          <a:lstStyle/>
          <a:p>
            <a:pPr algn="l">
              <a:lnSpc>
                <a:spcPts val="4668"/>
              </a:lnSpc>
            </a:pPr>
            <a:r>
              <a:rPr lang="en-US" sz="3334">
                <a:solidFill>
                  <a:srgbClr val="000000"/>
                </a:solidFill>
                <a:latin typeface="DejaVu Serif"/>
                <a:ea typeface="DejaVu Serif"/>
                <a:cs typeface="DejaVu Serif"/>
                <a:sym typeface="DejaVu Serif"/>
              </a:rPr>
              <a:t>Using the new claw, we ran tests, recording how many attempts it took to pick them up. We also found the optimal grams of force.</a:t>
            </a:r>
          </a:p>
        </p:txBody>
      </p:sp>
      <p:grpSp>
        <p:nvGrpSpPr>
          <p:cNvPr name="Group 16" id="16"/>
          <p:cNvGrpSpPr/>
          <p:nvPr/>
        </p:nvGrpSpPr>
        <p:grpSpPr>
          <a:xfrm rot="0">
            <a:off x="3646705" y="9258300"/>
            <a:ext cx="10994590" cy="623788"/>
            <a:chOff x="0" y="0"/>
            <a:chExt cx="2070042" cy="117446"/>
          </a:xfrm>
        </p:grpSpPr>
        <p:sp>
          <p:nvSpPr>
            <p:cNvPr name="Freeform 17" id="17"/>
            <p:cNvSpPr/>
            <p:nvPr/>
          </p:nvSpPr>
          <p:spPr>
            <a:xfrm flipH="false" flipV="false" rot="0">
              <a:off x="0" y="0"/>
              <a:ext cx="2070042" cy="117446"/>
            </a:xfrm>
            <a:custGeom>
              <a:avLst/>
              <a:gdLst/>
              <a:ahLst/>
              <a:cxnLst/>
              <a:rect r="r" b="b" t="t" l="l"/>
              <a:pathLst>
                <a:path h="117446" w="2070042">
                  <a:moveTo>
                    <a:pt x="58723" y="0"/>
                  </a:moveTo>
                  <a:lnTo>
                    <a:pt x="2011319" y="0"/>
                  </a:lnTo>
                  <a:cubicBezTo>
                    <a:pt x="2043751" y="0"/>
                    <a:pt x="2070042" y="26291"/>
                    <a:pt x="2070042" y="58723"/>
                  </a:cubicBezTo>
                  <a:lnTo>
                    <a:pt x="2070042" y="58723"/>
                  </a:lnTo>
                  <a:cubicBezTo>
                    <a:pt x="2070042" y="91155"/>
                    <a:pt x="2043751" y="117446"/>
                    <a:pt x="2011319" y="117446"/>
                  </a:cubicBezTo>
                  <a:lnTo>
                    <a:pt x="58723" y="117446"/>
                  </a:lnTo>
                  <a:cubicBezTo>
                    <a:pt x="26291" y="117446"/>
                    <a:pt x="0" y="91155"/>
                    <a:pt x="0" y="58723"/>
                  </a:cubicBezTo>
                  <a:lnTo>
                    <a:pt x="0" y="58723"/>
                  </a:lnTo>
                  <a:cubicBezTo>
                    <a:pt x="0" y="26291"/>
                    <a:pt x="26291" y="0"/>
                    <a:pt x="58723" y="0"/>
                  </a:cubicBezTo>
                  <a:close/>
                </a:path>
              </a:pathLst>
            </a:custGeom>
            <a:solidFill>
              <a:srgbClr val="FFFFFF">
                <a:alpha val="74902"/>
              </a:srgbClr>
            </a:solidFill>
          </p:spPr>
        </p:sp>
        <p:sp>
          <p:nvSpPr>
            <p:cNvPr name="TextBox 18" id="18"/>
            <p:cNvSpPr txBox="true"/>
            <p:nvPr/>
          </p:nvSpPr>
          <p:spPr>
            <a:xfrm>
              <a:off x="0" y="-352425"/>
              <a:ext cx="2070042" cy="469871"/>
            </a:xfrm>
            <a:prstGeom prst="rect">
              <a:avLst/>
            </a:prstGeom>
          </p:spPr>
          <p:txBody>
            <a:bodyPr anchor="ctr" rtlCol="false" tIns="50800" lIns="50800" bIns="50800" rIns="50800"/>
            <a:lstStyle/>
            <a:p>
              <a:pPr algn="ctr">
                <a:lnSpc>
                  <a:spcPts val="25060"/>
                </a:lnSpc>
              </a:pPr>
            </a:p>
          </p:txBody>
        </p:sp>
      </p:grpSp>
      <p:sp>
        <p:nvSpPr>
          <p:cNvPr name="TextBox 19" id="19"/>
          <p:cNvSpPr txBox="true"/>
          <p:nvPr/>
        </p:nvSpPr>
        <p:spPr>
          <a:xfrm rot="0">
            <a:off x="3893300" y="9219357"/>
            <a:ext cx="10501400" cy="615950"/>
          </a:xfrm>
          <a:prstGeom prst="rect">
            <a:avLst/>
          </a:prstGeom>
        </p:spPr>
        <p:txBody>
          <a:bodyPr anchor="t" rtlCol="false" tIns="0" lIns="0" bIns="0" rIns="0">
            <a:spAutoFit/>
          </a:bodyPr>
          <a:lstStyle/>
          <a:p>
            <a:pPr algn="l">
              <a:lnSpc>
                <a:spcPts val="4900"/>
              </a:lnSpc>
            </a:pPr>
            <a:r>
              <a:rPr lang="en-US" sz="3500">
                <a:solidFill>
                  <a:srgbClr val="000000"/>
                </a:solidFill>
                <a:latin typeface="DejaVu Serif"/>
                <a:ea typeface="DejaVu Serif"/>
                <a:cs typeface="DejaVu Serif"/>
                <a:sym typeface="DejaVu Serif"/>
              </a:rPr>
              <a:t>See page 15 - 16 of the Innovation Design file</a:t>
            </a:r>
          </a:p>
        </p:txBody>
      </p:sp>
      <p:sp>
        <p:nvSpPr>
          <p:cNvPr name="Freeform 20" id="20"/>
          <p:cNvSpPr/>
          <p:nvPr/>
        </p:nvSpPr>
        <p:spPr>
          <a:xfrm flipH="false" flipV="false" rot="0">
            <a:off x="15942390" y="404859"/>
            <a:ext cx="1674816" cy="1674816"/>
          </a:xfrm>
          <a:custGeom>
            <a:avLst/>
            <a:gdLst/>
            <a:ahLst/>
            <a:cxnLst/>
            <a:rect r="r" b="b" t="t" l="l"/>
            <a:pathLst>
              <a:path h="1674816" w="1674816">
                <a:moveTo>
                  <a:pt x="0" y="0"/>
                </a:moveTo>
                <a:lnTo>
                  <a:pt x="1674816" y="0"/>
                </a:lnTo>
                <a:lnTo>
                  <a:pt x="1674816" y="1674816"/>
                </a:lnTo>
                <a:lnTo>
                  <a:pt x="0" y="1674816"/>
                </a:lnTo>
                <a:lnTo>
                  <a:pt x="0" y="0"/>
                </a:lnTo>
                <a:close/>
              </a:path>
            </a:pathLst>
          </a:custGeom>
          <a:blipFill>
            <a:blip r:embed="rId10"/>
            <a:stretch>
              <a:fillRect l="0" t="0" r="0" b="0"/>
            </a:stretch>
          </a:blipFill>
        </p:spPr>
      </p:sp>
    </p:spTree>
  </p:cSld>
  <p:clrMapOvr>
    <a:masterClrMapping/>
  </p:clrMapOvr>
  <p:transition spd="med">
    <p:push dir="l"/>
  </p:transition>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E8A706"/>
        </a:solidFill>
      </p:bgPr>
    </p:bg>
    <p:spTree>
      <p:nvGrpSpPr>
        <p:cNvPr id="1" name=""/>
        <p:cNvGrpSpPr/>
        <p:nvPr/>
      </p:nvGrpSpPr>
      <p:grpSpPr>
        <a:xfrm>
          <a:off x="0" y="0"/>
          <a:ext cx="0" cy="0"/>
          <a:chOff x="0" y="0"/>
          <a:chExt cx="0" cy="0"/>
        </a:xfrm>
      </p:grpSpPr>
      <p:grpSp>
        <p:nvGrpSpPr>
          <p:cNvPr name="Group 2" id="2"/>
          <p:cNvGrpSpPr/>
          <p:nvPr/>
        </p:nvGrpSpPr>
        <p:grpSpPr>
          <a:xfrm rot="0">
            <a:off x="-1552560" y="3883420"/>
            <a:ext cx="20414837" cy="6953749"/>
            <a:chOff x="0" y="0"/>
            <a:chExt cx="27219783" cy="9271666"/>
          </a:xfrm>
        </p:grpSpPr>
        <p:sp>
          <p:nvSpPr>
            <p:cNvPr name="Freeform 3" id="3"/>
            <p:cNvSpPr/>
            <p:nvPr/>
          </p:nvSpPr>
          <p:spPr>
            <a:xfrm flipH="false" flipV="false" rot="0">
              <a:off x="0" y="0"/>
              <a:ext cx="11654734" cy="8836407"/>
            </a:xfrm>
            <a:custGeom>
              <a:avLst/>
              <a:gdLst/>
              <a:ahLst/>
              <a:cxnLst/>
              <a:rect r="r" b="b" t="t" l="l"/>
              <a:pathLst>
                <a:path h="8836407" w="11654734">
                  <a:moveTo>
                    <a:pt x="0" y="0"/>
                  </a:moveTo>
                  <a:lnTo>
                    <a:pt x="11654734" y="0"/>
                  </a:lnTo>
                  <a:lnTo>
                    <a:pt x="11654734" y="8836407"/>
                  </a:lnTo>
                  <a:lnTo>
                    <a:pt x="0" y="8836407"/>
                  </a:lnTo>
                  <a:lnTo>
                    <a:pt x="0" y="0"/>
                  </a:lnTo>
                  <a:close/>
                </a:path>
              </a:pathLst>
            </a:custGeom>
            <a:blipFill>
              <a:blip r:embed="rId2">
                <a:alphaModFix amt="55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7920310" y="2658034"/>
              <a:ext cx="9299473" cy="6239101"/>
            </a:xfrm>
            <a:custGeom>
              <a:avLst/>
              <a:gdLst/>
              <a:ahLst/>
              <a:cxnLst/>
              <a:rect r="r" b="b" t="t" l="l"/>
              <a:pathLst>
                <a:path h="6239101" w="9299473">
                  <a:moveTo>
                    <a:pt x="0" y="0"/>
                  </a:moveTo>
                  <a:lnTo>
                    <a:pt x="9299473" y="0"/>
                  </a:lnTo>
                  <a:lnTo>
                    <a:pt x="9299473" y="6239101"/>
                  </a:lnTo>
                  <a:lnTo>
                    <a:pt x="0" y="6239101"/>
                  </a:lnTo>
                  <a:lnTo>
                    <a:pt x="0" y="0"/>
                  </a:lnTo>
                  <a:close/>
                </a:path>
              </a:pathLst>
            </a:custGeom>
            <a:blipFill>
              <a:blip r:embed="rId4">
                <a:alphaModFix amt="53000"/>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8608014" y="3785266"/>
              <a:ext cx="8177561" cy="5486400"/>
            </a:xfrm>
            <a:custGeom>
              <a:avLst/>
              <a:gdLst/>
              <a:ahLst/>
              <a:cxnLst/>
              <a:rect r="r" b="b" t="t" l="l"/>
              <a:pathLst>
                <a:path h="5486400" w="8177561">
                  <a:moveTo>
                    <a:pt x="0" y="0"/>
                  </a:moveTo>
                  <a:lnTo>
                    <a:pt x="8177561" y="0"/>
                  </a:lnTo>
                  <a:lnTo>
                    <a:pt x="8177561" y="5486400"/>
                  </a:lnTo>
                  <a:lnTo>
                    <a:pt x="0" y="54864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47387" y="1311408"/>
              <a:ext cx="10499142" cy="7960258"/>
            </a:xfrm>
            <a:custGeom>
              <a:avLst/>
              <a:gdLst/>
              <a:ahLst/>
              <a:cxnLst/>
              <a:rect r="r" b="b" t="t" l="l"/>
              <a:pathLst>
                <a:path h="7960258" w="10499142">
                  <a:moveTo>
                    <a:pt x="0" y="0"/>
                  </a:moveTo>
                  <a:lnTo>
                    <a:pt x="10499142" y="0"/>
                  </a:lnTo>
                  <a:lnTo>
                    <a:pt x="10499142" y="7960258"/>
                  </a:lnTo>
                  <a:lnTo>
                    <a:pt x="0" y="796025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436289">
              <a:off x="2783366" y="6183583"/>
              <a:ext cx="575717" cy="1522329"/>
            </a:xfrm>
            <a:custGeom>
              <a:avLst/>
              <a:gdLst/>
              <a:ahLst/>
              <a:cxnLst/>
              <a:rect r="r" b="b" t="t" l="l"/>
              <a:pathLst>
                <a:path h="1522329" w="575717">
                  <a:moveTo>
                    <a:pt x="0" y="0"/>
                  </a:moveTo>
                  <a:lnTo>
                    <a:pt x="575717" y="0"/>
                  </a:lnTo>
                  <a:lnTo>
                    <a:pt x="575717" y="1522329"/>
                  </a:lnTo>
                  <a:lnTo>
                    <a:pt x="0" y="152232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832132">
              <a:off x="8609041" y="6183583"/>
              <a:ext cx="575717" cy="1522329"/>
            </a:xfrm>
            <a:custGeom>
              <a:avLst/>
              <a:gdLst/>
              <a:ahLst/>
              <a:cxnLst/>
              <a:rect r="r" b="b" t="t" l="l"/>
              <a:pathLst>
                <a:path h="1522329" w="575717">
                  <a:moveTo>
                    <a:pt x="0" y="0"/>
                  </a:moveTo>
                  <a:lnTo>
                    <a:pt x="575717" y="0"/>
                  </a:lnTo>
                  <a:lnTo>
                    <a:pt x="575717" y="1522329"/>
                  </a:lnTo>
                  <a:lnTo>
                    <a:pt x="0" y="152232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grpSp>
        <p:nvGrpSpPr>
          <p:cNvPr name="Group 9" id="9"/>
          <p:cNvGrpSpPr/>
          <p:nvPr/>
        </p:nvGrpSpPr>
        <p:grpSpPr>
          <a:xfrm rot="0">
            <a:off x="1028700" y="1984400"/>
            <a:ext cx="16230600" cy="6318201"/>
            <a:chOff x="0" y="0"/>
            <a:chExt cx="4274726" cy="1664053"/>
          </a:xfrm>
        </p:grpSpPr>
        <p:sp>
          <p:nvSpPr>
            <p:cNvPr name="Freeform 10" id="10"/>
            <p:cNvSpPr/>
            <p:nvPr/>
          </p:nvSpPr>
          <p:spPr>
            <a:xfrm flipH="false" flipV="false" rot="0">
              <a:off x="0" y="0"/>
              <a:ext cx="4274726" cy="1664053"/>
            </a:xfrm>
            <a:custGeom>
              <a:avLst/>
              <a:gdLst/>
              <a:ahLst/>
              <a:cxnLst/>
              <a:rect r="r" b="b" t="t" l="l"/>
              <a:pathLst>
                <a:path h="1664053" w="4274726">
                  <a:moveTo>
                    <a:pt x="24327" y="0"/>
                  </a:moveTo>
                  <a:lnTo>
                    <a:pt x="4250399" y="0"/>
                  </a:lnTo>
                  <a:cubicBezTo>
                    <a:pt x="4263834" y="0"/>
                    <a:pt x="4274726" y="10891"/>
                    <a:pt x="4274726" y="24327"/>
                  </a:cubicBezTo>
                  <a:lnTo>
                    <a:pt x="4274726" y="1639726"/>
                  </a:lnTo>
                  <a:cubicBezTo>
                    <a:pt x="4274726" y="1653161"/>
                    <a:pt x="4263834" y="1664053"/>
                    <a:pt x="4250399" y="1664053"/>
                  </a:cubicBezTo>
                  <a:lnTo>
                    <a:pt x="24327" y="1664053"/>
                  </a:lnTo>
                  <a:cubicBezTo>
                    <a:pt x="10891" y="1664053"/>
                    <a:pt x="0" y="1653161"/>
                    <a:pt x="0" y="1639726"/>
                  </a:cubicBezTo>
                  <a:lnTo>
                    <a:pt x="0" y="24327"/>
                  </a:lnTo>
                  <a:cubicBezTo>
                    <a:pt x="0" y="10891"/>
                    <a:pt x="10891" y="0"/>
                    <a:pt x="24327" y="0"/>
                  </a:cubicBezTo>
                  <a:close/>
                </a:path>
              </a:pathLst>
            </a:custGeom>
            <a:solidFill>
              <a:srgbClr val="B35400">
                <a:alpha val="56863"/>
              </a:srgbClr>
            </a:solidFill>
          </p:spPr>
        </p:sp>
        <p:sp>
          <p:nvSpPr>
            <p:cNvPr name="TextBox 11" id="11"/>
            <p:cNvSpPr txBox="true"/>
            <p:nvPr/>
          </p:nvSpPr>
          <p:spPr>
            <a:xfrm>
              <a:off x="0" y="-38100"/>
              <a:ext cx="4274726" cy="1702153"/>
            </a:xfrm>
            <a:prstGeom prst="rect">
              <a:avLst/>
            </a:prstGeom>
          </p:spPr>
          <p:txBody>
            <a:bodyPr anchor="ctr" rtlCol="false" tIns="50800" lIns="50800" bIns="50800" rIns="50800"/>
            <a:lstStyle/>
            <a:p>
              <a:pPr algn="ctr">
                <a:lnSpc>
                  <a:spcPts val="2659"/>
                </a:lnSpc>
                <a:spcBef>
                  <a:spcPct val="0"/>
                </a:spcBef>
              </a:pPr>
            </a:p>
          </p:txBody>
        </p:sp>
      </p:grpSp>
      <p:sp>
        <p:nvSpPr>
          <p:cNvPr name="Freeform 12" id="12"/>
          <p:cNvSpPr/>
          <p:nvPr/>
        </p:nvSpPr>
        <p:spPr>
          <a:xfrm flipH="false" flipV="false" rot="0">
            <a:off x="0" y="0"/>
            <a:ext cx="2396613" cy="2396613"/>
          </a:xfrm>
          <a:custGeom>
            <a:avLst/>
            <a:gdLst/>
            <a:ahLst/>
            <a:cxnLst/>
            <a:rect r="r" b="b" t="t" l="l"/>
            <a:pathLst>
              <a:path h="2396613" w="2396613">
                <a:moveTo>
                  <a:pt x="0" y="0"/>
                </a:moveTo>
                <a:lnTo>
                  <a:pt x="2396613" y="0"/>
                </a:lnTo>
                <a:lnTo>
                  <a:pt x="2396613" y="2396613"/>
                </a:lnTo>
                <a:lnTo>
                  <a:pt x="0" y="2396613"/>
                </a:lnTo>
                <a:lnTo>
                  <a:pt x="0" y="0"/>
                </a:lnTo>
                <a:close/>
              </a:path>
            </a:pathLst>
          </a:custGeom>
          <a:blipFill>
            <a:blip r:embed="rId8"/>
            <a:stretch>
              <a:fillRect l="-105640" t="-23315" r="-101654" b="-81175"/>
            </a:stretch>
          </a:blipFill>
        </p:spPr>
      </p:sp>
      <p:sp>
        <p:nvSpPr>
          <p:cNvPr name="TextBox 13" id="13"/>
          <p:cNvSpPr txBox="true"/>
          <p:nvPr/>
        </p:nvSpPr>
        <p:spPr>
          <a:xfrm rot="0">
            <a:off x="2037894" y="2206113"/>
            <a:ext cx="14586046" cy="1677307"/>
          </a:xfrm>
          <a:prstGeom prst="rect">
            <a:avLst/>
          </a:prstGeom>
        </p:spPr>
        <p:txBody>
          <a:bodyPr anchor="t" rtlCol="false" tIns="0" lIns="0" bIns="0" rIns="0">
            <a:spAutoFit/>
          </a:bodyPr>
          <a:lstStyle/>
          <a:p>
            <a:pPr algn="ctr" marL="0" indent="0" lvl="0">
              <a:lnSpc>
                <a:spcPts val="13734"/>
              </a:lnSpc>
              <a:spcBef>
                <a:spcPct val="0"/>
              </a:spcBef>
            </a:pPr>
            <a:r>
              <a:rPr lang="en-US" sz="9810">
                <a:solidFill>
                  <a:srgbClr val="000000"/>
                </a:solidFill>
                <a:latin typeface="Norwester"/>
                <a:ea typeface="Norwester"/>
                <a:cs typeface="Norwester"/>
                <a:sym typeface="Norwester"/>
              </a:rPr>
              <a:t>Impact on the Environment</a:t>
            </a:r>
          </a:p>
        </p:txBody>
      </p:sp>
      <p:sp>
        <p:nvSpPr>
          <p:cNvPr name="TextBox 14" id="14"/>
          <p:cNvSpPr txBox="true"/>
          <p:nvPr/>
        </p:nvSpPr>
        <p:spPr>
          <a:xfrm rot="0">
            <a:off x="1443870" y="3909708"/>
            <a:ext cx="15400260" cy="3887869"/>
          </a:xfrm>
          <a:prstGeom prst="rect">
            <a:avLst/>
          </a:prstGeom>
        </p:spPr>
        <p:txBody>
          <a:bodyPr anchor="t" rtlCol="false" tIns="0" lIns="0" bIns="0" rIns="0">
            <a:spAutoFit/>
          </a:bodyPr>
          <a:lstStyle/>
          <a:p>
            <a:pPr algn="l" marL="957361" indent="-478680" lvl="1">
              <a:lnSpc>
                <a:spcPts val="6207"/>
              </a:lnSpc>
              <a:buFont typeface="Arial"/>
              <a:buChar char="•"/>
            </a:pPr>
            <a:r>
              <a:rPr lang="en-US" sz="4434">
                <a:solidFill>
                  <a:srgbClr val="000000"/>
                </a:solidFill>
                <a:latin typeface="DejaVu Serif"/>
                <a:ea typeface="DejaVu Serif"/>
                <a:cs typeface="DejaVu Serif"/>
                <a:sym typeface="DejaVu Serif"/>
              </a:rPr>
              <a:t>Allows archeologists and other professions to </a:t>
            </a:r>
            <a:r>
              <a:rPr lang="en-US" sz="4434" u="sng">
                <a:solidFill>
                  <a:srgbClr val="000000"/>
                </a:solidFill>
                <a:latin typeface="DejaVu Serif"/>
                <a:ea typeface="DejaVu Serif"/>
                <a:cs typeface="DejaVu Serif"/>
                <a:sym typeface="DejaVu Serif"/>
              </a:rPr>
              <a:t>reduce the risk of damaging delicate objects</a:t>
            </a:r>
            <a:r>
              <a:rPr lang="en-US" sz="4434">
                <a:solidFill>
                  <a:srgbClr val="000000"/>
                </a:solidFill>
                <a:latin typeface="DejaVu Serif"/>
                <a:ea typeface="DejaVu Serif"/>
                <a:cs typeface="DejaVu Serif"/>
                <a:sym typeface="DejaVu Serif"/>
              </a:rPr>
              <a:t>. </a:t>
            </a:r>
          </a:p>
          <a:p>
            <a:pPr algn="l" marL="957361" indent="-478680" lvl="1">
              <a:lnSpc>
                <a:spcPts val="6207"/>
              </a:lnSpc>
              <a:buFont typeface="Arial"/>
              <a:buChar char="•"/>
            </a:pPr>
            <a:r>
              <a:rPr lang="en-US" sz="4434" u="sng">
                <a:solidFill>
                  <a:srgbClr val="000000"/>
                </a:solidFill>
                <a:latin typeface="DejaVu Serif"/>
                <a:ea typeface="DejaVu Serif"/>
                <a:cs typeface="DejaVu Serif"/>
                <a:sym typeface="DejaVu Serif"/>
              </a:rPr>
              <a:t>Mitigates contamination risks from industrial grippers, that could kill or injure animals</a:t>
            </a:r>
            <a:r>
              <a:rPr lang="en-US" sz="4434">
                <a:solidFill>
                  <a:srgbClr val="000000"/>
                </a:solidFill>
                <a:latin typeface="DejaVu Serif"/>
                <a:ea typeface="DejaVu Serif"/>
                <a:cs typeface="DejaVu Serif"/>
                <a:sym typeface="DejaVu Serif"/>
              </a:rPr>
              <a:t> in the vicinity of the manipulator arm.</a:t>
            </a:r>
          </a:p>
        </p:txBody>
      </p:sp>
      <p:sp>
        <p:nvSpPr>
          <p:cNvPr name="Freeform 15" id="15"/>
          <p:cNvSpPr/>
          <p:nvPr/>
        </p:nvSpPr>
        <p:spPr>
          <a:xfrm flipH="false" flipV="false" rot="0">
            <a:off x="15889083" y="429502"/>
            <a:ext cx="1910094" cy="1967111"/>
          </a:xfrm>
          <a:custGeom>
            <a:avLst/>
            <a:gdLst/>
            <a:ahLst/>
            <a:cxnLst/>
            <a:rect r="r" b="b" t="t" l="l"/>
            <a:pathLst>
              <a:path h="1967111" w="1910094">
                <a:moveTo>
                  <a:pt x="0" y="0"/>
                </a:moveTo>
                <a:lnTo>
                  <a:pt x="1910094" y="0"/>
                </a:lnTo>
                <a:lnTo>
                  <a:pt x="1910094" y="1967111"/>
                </a:lnTo>
                <a:lnTo>
                  <a:pt x="0" y="1967111"/>
                </a:lnTo>
                <a:lnTo>
                  <a:pt x="0" y="0"/>
                </a:lnTo>
                <a:close/>
              </a:path>
            </a:pathLst>
          </a:custGeom>
          <a:blipFill>
            <a:blip r:embed="rId9"/>
            <a:stretch>
              <a:fillRect l="0" t="0" r="0" b="0"/>
            </a:stretch>
          </a:blipFill>
        </p:spPr>
      </p:sp>
      <p:grpSp>
        <p:nvGrpSpPr>
          <p:cNvPr name="Group 16" id="16"/>
          <p:cNvGrpSpPr/>
          <p:nvPr/>
        </p:nvGrpSpPr>
        <p:grpSpPr>
          <a:xfrm rot="0">
            <a:off x="4194416" y="8426425"/>
            <a:ext cx="9899168" cy="574258"/>
            <a:chOff x="0" y="0"/>
            <a:chExt cx="1863798" cy="108120"/>
          </a:xfrm>
        </p:grpSpPr>
        <p:sp>
          <p:nvSpPr>
            <p:cNvPr name="Freeform 17" id="17"/>
            <p:cNvSpPr/>
            <p:nvPr/>
          </p:nvSpPr>
          <p:spPr>
            <a:xfrm flipH="false" flipV="false" rot="0">
              <a:off x="0" y="0"/>
              <a:ext cx="1863798" cy="108120"/>
            </a:xfrm>
            <a:custGeom>
              <a:avLst/>
              <a:gdLst/>
              <a:ahLst/>
              <a:cxnLst/>
              <a:rect r="r" b="b" t="t" l="l"/>
              <a:pathLst>
                <a:path h="108120" w="1863798">
                  <a:moveTo>
                    <a:pt x="54060" y="0"/>
                  </a:moveTo>
                  <a:lnTo>
                    <a:pt x="1809738" y="0"/>
                  </a:lnTo>
                  <a:cubicBezTo>
                    <a:pt x="1839594" y="0"/>
                    <a:pt x="1863798" y="24204"/>
                    <a:pt x="1863798" y="54060"/>
                  </a:cubicBezTo>
                  <a:lnTo>
                    <a:pt x="1863798" y="54060"/>
                  </a:lnTo>
                  <a:cubicBezTo>
                    <a:pt x="1863798" y="83917"/>
                    <a:pt x="1839594" y="108120"/>
                    <a:pt x="1809738" y="108120"/>
                  </a:cubicBezTo>
                  <a:lnTo>
                    <a:pt x="54060" y="108120"/>
                  </a:lnTo>
                  <a:cubicBezTo>
                    <a:pt x="24204" y="108120"/>
                    <a:pt x="0" y="83917"/>
                    <a:pt x="0" y="54060"/>
                  </a:cubicBezTo>
                  <a:lnTo>
                    <a:pt x="0" y="54060"/>
                  </a:lnTo>
                  <a:cubicBezTo>
                    <a:pt x="0" y="24204"/>
                    <a:pt x="24204" y="0"/>
                    <a:pt x="54060" y="0"/>
                  </a:cubicBezTo>
                  <a:close/>
                </a:path>
              </a:pathLst>
            </a:custGeom>
            <a:solidFill>
              <a:srgbClr val="FFFFFF">
                <a:alpha val="74902"/>
              </a:srgbClr>
            </a:solidFill>
          </p:spPr>
        </p:sp>
        <p:sp>
          <p:nvSpPr>
            <p:cNvPr name="TextBox 18" id="18"/>
            <p:cNvSpPr txBox="true"/>
            <p:nvPr/>
          </p:nvSpPr>
          <p:spPr>
            <a:xfrm>
              <a:off x="0" y="-352425"/>
              <a:ext cx="1863798" cy="460545"/>
            </a:xfrm>
            <a:prstGeom prst="rect">
              <a:avLst/>
            </a:prstGeom>
          </p:spPr>
          <p:txBody>
            <a:bodyPr anchor="ctr" rtlCol="false" tIns="50800" lIns="50800" bIns="50800" rIns="50800"/>
            <a:lstStyle/>
            <a:p>
              <a:pPr algn="ctr">
                <a:lnSpc>
                  <a:spcPts val="25060"/>
                </a:lnSpc>
              </a:pPr>
            </a:p>
          </p:txBody>
        </p:sp>
      </p:grpSp>
      <p:sp>
        <p:nvSpPr>
          <p:cNvPr name="TextBox 19" id="19"/>
          <p:cNvSpPr txBox="true"/>
          <p:nvPr/>
        </p:nvSpPr>
        <p:spPr>
          <a:xfrm rot="0">
            <a:off x="4416442" y="8406532"/>
            <a:ext cx="9455116" cy="547370"/>
          </a:xfrm>
          <a:prstGeom prst="rect">
            <a:avLst/>
          </a:prstGeom>
        </p:spPr>
        <p:txBody>
          <a:bodyPr anchor="t" rtlCol="false" tIns="0" lIns="0" bIns="0" rIns="0">
            <a:spAutoFit/>
          </a:bodyPr>
          <a:lstStyle/>
          <a:p>
            <a:pPr algn="l">
              <a:lnSpc>
                <a:spcPts val="4480"/>
              </a:lnSpc>
            </a:pPr>
            <a:r>
              <a:rPr lang="en-US" sz="3200">
                <a:solidFill>
                  <a:srgbClr val="000000"/>
                </a:solidFill>
                <a:latin typeface="DejaVu Serif"/>
                <a:ea typeface="DejaVu Serif"/>
                <a:cs typeface="DejaVu Serif"/>
                <a:sym typeface="DejaVu Serif"/>
              </a:rPr>
              <a:t>See pages 15-16 of the Innovation Design file</a:t>
            </a:r>
          </a:p>
        </p:txBody>
      </p:sp>
    </p:spTree>
  </p:cSld>
  <p:clrMapOvr>
    <a:masterClrMapping/>
  </p:clrMapOvr>
  <p:transition spd="med">
    <p:push dir="l"/>
  </p:transition>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E8A706"/>
        </a:solidFill>
      </p:bgPr>
    </p:bg>
    <p:spTree>
      <p:nvGrpSpPr>
        <p:cNvPr id="1" name=""/>
        <p:cNvGrpSpPr/>
        <p:nvPr/>
      </p:nvGrpSpPr>
      <p:grpSpPr>
        <a:xfrm>
          <a:off x="0" y="0"/>
          <a:ext cx="0" cy="0"/>
          <a:chOff x="0" y="0"/>
          <a:chExt cx="0" cy="0"/>
        </a:xfrm>
      </p:grpSpPr>
      <p:grpSp>
        <p:nvGrpSpPr>
          <p:cNvPr name="Group 2" id="2"/>
          <p:cNvGrpSpPr/>
          <p:nvPr/>
        </p:nvGrpSpPr>
        <p:grpSpPr>
          <a:xfrm rot="0">
            <a:off x="-1552560" y="3883420"/>
            <a:ext cx="20414837" cy="6953749"/>
            <a:chOff x="0" y="0"/>
            <a:chExt cx="27219783" cy="9271666"/>
          </a:xfrm>
        </p:grpSpPr>
        <p:sp>
          <p:nvSpPr>
            <p:cNvPr name="Freeform 3" id="3"/>
            <p:cNvSpPr/>
            <p:nvPr/>
          </p:nvSpPr>
          <p:spPr>
            <a:xfrm flipH="false" flipV="false" rot="0">
              <a:off x="0" y="0"/>
              <a:ext cx="11654734" cy="8836407"/>
            </a:xfrm>
            <a:custGeom>
              <a:avLst/>
              <a:gdLst/>
              <a:ahLst/>
              <a:cxnLst/>
              <a:rect r="r" b="b" t="t" l="l"/>
              <a:pathLst>
                <a:path h="8836407" w="11654734">
                  <a:moveTo>
                    <a:pt x="0" y="0"/>
                  </a:moveTo>
                  <a:lnTo>
                    <a:pt x="11654734" y="0"/>
                  </a:lnTo>
                  <a:lnTo>
                    <a:pt x="11654734" y="8836407"/>
                  </a:lnTo>
                  <a:lnTo>
                    <a:pt x="0" y="8836407"/>
                  </a:lnTo>
                  <a:lnTo>
                    <a:pt x="0" y="0"/>
                  </a:lnTo>
                  <a:close/>
                </a:path>
              </a:pathLst>
            </a:custGeom>
            <a:blipFill>
              <a:blip r:embed="rId3">
                <a:alphaModFix amt="55000"/>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7920310" y="2658034"/>
              <a:ext cx="9299473" cy="6239101"/>
            </a:xfrm>
            <a:custGeom>
              <a:avLst/>
              <a:gdLst/>
              <a:ahLst/>
              <a:cxnLst/>
              <a:rect r="r" b="b" t="t" l="l"/>
              <a:pathLst>
                <a:path h="6239101" w="9299473">
                  <a:moveTo>
                    <a:pt x="0" y="0"/>
                  </a:moveTo>
                  <a:lnTo>
                    <a:pt x="9299473" y="0"/>
                  </a:lnTo>
                  <a:lnTo>
                    <a:pt x="9299473" y="6239101"/>
                  </a:lnTo>
                  <a:lnTo>
                    <a:pt x="0" y="6239101"/>
                  </a:lnTo>
                  <a:lnTo>
                    <a:pt x="0" y="0"/>
                  </a:lnTo>
                  <a:close/>
                </a:path>
              </a:pathLst>
            </a:custGeom>
            <a:blipFill>
              <a:blip r:embed="rId5">
                <a:alphaModFix amt="53000"/>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8608014" y="3785266"/>
              <a:ext cx="8177561" cy="5486400"/>
            </a:xfrm>
            <a:custGeom>
              <a:avLst/>
              <a:gdLst/>
              <a:ahLst/>
              <a:cxnLst/>
              <a:rect r="r" b="b" t="t" l="l"/>
              <a:pathLst>
                <a:path h="5486400" w="8177561">
                  <a:moveTo>
                    <a:pt x="0" y="0"/>
                  </a:moveTo>
                  <a:lnTo>
                    <a:pt x="8177561" y="0"/>
                  </a:lnTo>
                  <a:lnTo>
                    <a:pt x="8177561" y="5486400"/>
                  </a:lnTo>
                  <a:lnTo>
                    <a:pt x="0" y="54864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47387" y="1311408"/>
              <a:ext cx="10499142" cy="7960258"/>
            </a:xfrm>
            <a:custGeom>
              <a:avLst/>
              <a:gdLst/>
              <a:ahLst/>
              <a:cxnLst/>
              <a:rect r="r" b="b" t="t" l="l"/>
              <a:pathLst>
                <a:path h="7960258" w="10499142">
                  <a:moveTo>
                    <a:pt x="0" y="0"/>
                  </a:moveTo>
                  <a:lnTo>
                    <a:pt x="10499142" y="0"/>
                  </a:lnTo>
                  <a:lnTo>
                    <a:pt x="10499142" y="7960258"/>
                  </a:lnTo>
                  <a:lnTo>
                    <a:pt x="0" y="796025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436289">
              <a:off x="2783366" y="6183583"/>
              <a:ext cx="575717" cy="1522329"/>
            </a:xfrm>
            <a:custGeom>
              <a:avLst/>
              <a:gdLst/>
              <a:ahLst/>
              <a:cxnLst/>
              <a:rect r="r" b="b" t="t" l="l"/>
              <a:pathLst>
                <a:path h="1522329" w="575717">
                  <a:moveTo>
                    <a:pt x="0" y="0"/>
                  </a:moveTo>
                  <a:lnTo>
                    <a:pt x="575717" y="0"/>
                  </a:lnTo>
                  <a:lnTo>
                    <a:pt x="575717" y="1522329"/>
                  </a:lnTo>
                  <a:lnTo>
                    <a:pt x="0" y="152232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8" id="8"/>
            <p:cNvSpPr/>
            <p:nvPr/>
          </p:nvSpPr>
          <p:spPr>
            <a:xfrm flipH="false" flipV="false" rot="-832132">
              <a:off x="8609041" y="6183583"/>
              <a:ext cx="575717" cy="1522329"/>
            </a:xfrm>
            <a:custGeom>
              <a:avLst/>
              <a:gdLst/>
              <a:ahLst/>
              <a:cxnLst/>
              <a:rect r="r" b="b" t="t" l="l"/>
              <a:pathLst>
                <a:path h="1522329" w="575717">
                  <a:moveTo>
                    <a:pt x="0" y="0"/>
                  </a:moveTo>
                  <a:lnTo>
                    <a:pt x="575717" y="0"/>
                  </a:lnTo>
                  <a:lnTo>
                    <a:pt x="575717" y="1522329"/>
                  </a:lnTo>
                  <a:lnTo>
                    <a:pt x="0" y="152232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grpSp>
        <p:nvGrpSpPr>
          <p:cNvPr name="Group 9" id="9"/>
          <p:cNvGrpSpPr/>
          <p:nvPr/>
        </p:nvGrpSpPr>
        <p:grpSpPr>
          <a:xfrm rot="0">
            <a:off x="1471368" y="1374488"/>
            <a:ext cx="15345265" cy="7538025"/>
            <a:chOff x="0" y="0"/>
            <a:chExt cx="4041551" cy="1985323"/>
          </a:xfrm>
        </p:grpSpPr>
        <p:sp>
          <p:nvSpPr>
            <p:cNvPr name="Freeform 10" id="10"/>
            <p:cNvSpPr/>
            <p:nvPr/>
          </p:nvSpPr>
          <p:spPr>
            <a:xfrm flipH="false" flipV="false" rot="0">
              <a:off x="0" y="0"/>
              <a:ext cx="4041551" cy="1985323"/>
            </a:xfrm>
            <a:custGeom>
              <a:avLst/>
              <a:gdLst/>
              <a:ahLst/>
              <a:cxnLst/>
              <a:rect r="r" b="b" t="t" l="l"/>
              <a:pathLst>
                <a:path h="1985323" w="4041551">
                  <a:moveTo>
                    <a:pt x="25730" y="0"/>
                  </a:moveTo>
                  <a:lnTo>
                    <a:pt x="4015821" y="0"/>
                  </a:lnTo>
                  <a:cubicBezTo>
                    <a:pt x="4022645" y="0"/>
                    <a:pt x="4029189" y="2711"/>
                    <a:pt x="4034015" y="7536"/>
                  </a:cubicBezTo>
                  <a:cubicBezTo>
                    <a:pt x="4038840" y="12362"/>
                    <a:pt x="4041551" y="18906"/>
                    <a:pt x="4041551" y="25730"/>
                  </a:cubicBezTo>
                  <a:lnTo>
                    <a:pt x="4041551" y="1959593"/>
                  </a:lnTo>
                  <a:cubicBezTo>
                    <a:pt x="4041551" y="1973804"/>
                    <a:pt x="4030031" y="1985323"/>
                    <a:pt x="4015821" y="1985323"/>
                  </a:cubicBezTo>
                  <a:lnTo>
                    <a:pt x="25730" y="1985323"/>
                  </a:lnTo>
                  <a:cubicBezTo>
                    <a:pt x="18906" y="1985323"/>
                    <a:pt x="12362" y="1982613"/>
                    <a:pt x="7536" y="1977787"/>
                  </a:cubicBezTo>
                  <a:cubicBezTo>
                    <a:pt x="2711" y="1972962"/>
                    <a:pt x="0" y="1966417"/>
                    <a:pt x="0" y="1959593"/>
                  </a:cubicBezTo>
                  <a:lnTo>
                    <a:pt x="0" y="25730"/>
                  </a:lnTo>
                  <a:cubicBezTo>
                    <a:pt x="0" y="18906"/>
                    <a:pt x="2711" y="12362"/>
                    <a:pt x="7536" y="7536"/>
                  </a:cubicBezTo>
                  <a:cubicBezTo>
                    <a:pt x="12362" y="2711"/>
                    <a:pt x="18906" y="0"/>
                    <a:pt x="25730" y="0"/>
                  </a:cubicBezTo>
                  <a:close/>
                </a:path>
              </a:pathLst>
            </a:custGeom>
            <a:solidFill>
              <a:srgbClr val="B35400">
                <a:alpha val="56863"/>
              </a:srgbClr>
            </a:solidFill>
          </p:spPr>
        </p:sp>
        <p:sp>
          <p:nvSpPr>
            <p:cNvPr name="TextBox 11" id="11"/>
            <p:cNvSpPr txBox="true"/>
            <p:nvPr/>
          </p:nvSpPr>
          <p:spPr>
            <a:xfrm>
              <a:off x="0" y="-38100"/>
              <a:ext cx="4041551" cy="2023423"/>
            </a:xfrm>
            <a:prstGeom prst="rect">
              <a:avLst/>
            </a:prstGeom>
          </p:spPr>
          <p:txBody>
            <a:bodyPr anchor="ctr" rtlCol="false" tIns="50800" lIns="50800" bIns="50800" rIns="50800"/>
            <a:lstStyle/>
            <a:p>
              <a:pPr algn="ctr">
                <a:lnSpc>
                  <a:spcPts val="2659"/>
                </a:lnSpc>
                <a:spcBef>
                  <a:spcPct val="0"/>
                </a:spcBef>
              </a:pPr>
            </a:p>
          </p:txBody>
        </p:sp>
      </p:grpSp>
      <p:sp>
        <p:nvSpPr>
          <p:cNvPr name="Freeform 12" id="12"/>
          <p:cNvSpPr/>
          <p:nvPr/>
        </p:nvSpPr>
        <p:spPr>
          <a:xfrm flipH="false" flipV="false" rot="0">
            <a:off x="0" y="0"/>
            <a:ext cx="2396613" cy="2396613"/>
          </a:xfrm>
          <a:custGeom>
            <a:avLst/>
            <a:gdLst/>
            <a:ahLst/>
            <a:cxnLst/>
            <a:rect r="r" b="b" t="t" l="l"/>
            <a:pathLst>
              <a:path h="2396613" w="2396613">
                <a:moveTo>
                  <a:pt x="0" y="0"/>
                </a:moveTo>
                <a:lnTo>
                  <a:pt x="2396613" y="0"/>
                </a:lnTo>
                <a:lnTo>
                  <a:pt x="2396613" y="2396613"/>
                </a:lnTo>
                <a:lnTo>
                  <a:pt x="0" y="2396613"/>
                </a:lnTo>
                <a:lnTo>
                  <a:pt x="0" y="0"/>
                </a:lnTo>
                <a:close/>
              </a:path>
            </a:pathLst>
          </a:custGeom>
          <a:blipFill>
            <a:blip r:embed="rId9"/>
            <a:stretch>
              <a:fillRect l="-105640" t="-23315" r="-101654" b="-81175"/>
            </a:stretch>
          </a:blipFill>
        </p:spPr>
      </p:sp>
      <p:sp>
        <p:nvSpPr>
          <p:cNvPr name="TextBox 13" id="13"/>
          <p:cNvSpPr txBox="true"/>
          <p:nvPr/>
        </p:nvSpPr>
        <p:spPr>
          <a:xfrm rot="0">
            <a:off x="2787795" y="1136363"/>
            <a:ext cx="12712410" cy="2162370"/>
          </a:xfrm>
          <a:prstGeom prst="rect">
            <a:avLst/>
          </a:prstGeom>
        </p:spPr>
        <p:txBody>
          <a:bodyPr anchor="t" rtlCol="false" tIns="0" lIns="0" bIns="0" rIns="0">
            <a:spAutoFit/>
          </a:bodyPr>
          <a:lstStyle/>
          <a:p>
            <a:pPr algn="ctr" marL="0" indent="0" lvl="0">
              <a:lnSpc>
                <a:spcPts val="17687"/>
              </a:lnSpc>
              <a:spcBef>
                <a:spcPct val="0"/>
              </a:spcBef>
            </a:pPr>
            <a:r>
              <a:rPr lang="en-US" sz="12633">
                <a:solidFill>
                  <a:srgbClr val="000000"/>
                </a:solidFill>
                <a:latin typeface="Norwester"/>
                <a:ea typeface="Norwester"/>
                <a:cs typeface="Norwester"/>
                <a:sym typeface="Norwester"/>
              </a:rPr>
              <a:t>Impact on Others</a:t>
            </a:r>
          </a:p>
        </p:txBody>
      </p:sp>
      <p:sp>
        <p:nvSpPr>
          <p:cNvPr name="Freeform 14" id="14"/>
          <p:cNvSpPr/>
          <p:nvPr/>
        </p:nvSpPr>
        <p:spPr>
          <a:xfrm flipH="false" flipV="false" rot="0">
            <a:off x="16029131" y="360898"/>
            <a:ext cx="1674816" cy="1674816"/>
          </a:xfrm>
          <a:custGeom>
            <a:avLst/>
            <a:gdLst/>
            <a:ahLst/>
            <a:cxnLst/>
            <a:rect r="r" b="b" t="t" l="l"/>
            <a:pathLst>
              <a:path h="1674816" w="1674816">
                <a:moveTo>
                  <a:pt x="0" y="0"/>
                </a:moveTo>
                <a:lnTo>
                  <a:pt x="1674816" y="0"/>
                </a:lnTo>
                <a:lnTo>
                  <a:pt x="1674816" y="1674817"/>
                </a:lnTo>
                <a:lnTo>
                  <a:pt x="0" y="1674817"/>
                </a:lnTo>
                <a:lnTo>
                  <a:pt x="0" y="0"/>
                </a:lnTo>
                <a:close/>
              </a:path>
            </a:pathLst>
          </a:custGeom>
          <a:blipFill>
            <a:blip r:embed="rId10"/>
            <a:stretch>
              <a:fillRect l="0" t="0" r="0" b="0"/>
            </a:stretch>
          </a:blipFill>
        </p:spPr>
      </p:sp>
      <p:grpSp>
        <p:nvGrpSpPr>
          <p:cNvPr name="Group 15" id="15"/>
          <p:cNvGrpSpPr/>
          <p:nvPr/>
        </p:nvGrpSpPr>
        <p:grpSpPr>
          <a:xfrm rot="0">
            <a:off x="4194416" y="8971931"/>
            <a:ext cx="9899168" cy="574258"/>
            <a:chOff x="0" y="0"/>
            <a:chExt cx="1863798" cy="108120"/>
          </a:xfrm>
        </p:grpSpPr>
        <p:sp>
          <p:nvSpPr>
            <p:cNvPr name="Freeform 16" id="16"/>
            <p:cNvSpPr/>
            <p:nvPr/>
          </p:nvSpPr>
          <p:spPr>
            <a:xfrm flipH="false" flipV="false" rot="0">
              <a:off x="0" y="0"/>
              <a:ext cx="1863798" cy="108120"/>
            </a:xfrm>
            <a:custGeom>
              <a:avLst/>
              <a:gdLst/>
              <a:ahLst/>
              <a:cxnLst/>
              <a:rect r="r" b="b" t="t" l="l"/>
              <a:pathLst>
                <a:path h="108120" w="1863798">
                  <a:moveTo>
                    <a:pt x="54060" y="0"/>
                  </a:moveTo>
                  <a:lnTo>
                    <a:pt x="1809738" y="0"/>
                  </a:lnTo>
                  <a:cubicBezTo>
                    <a:pt x="1839594" y="0"/>
                    <a:pt x="1863798" y="24204"/>
                    <a:pt x="1863798" y="54060"/>
                  </a:cubicBezTo>
                  <a:lnTo>
                    <a:pt x="1863798" y="54060"/>
                  </a:lnTo>
                  <a:cubicBezTo>
                    <a:pt x="1863798" y="83917"/>
                    <a:pt x="1839594" y="108120"/>
                    <a:pt x="1809738" y="108120"/>
                  </a:cubicBezTo>
                  <a:lnTo>
                    <a:pt x="54060" y="108120"/>
                  </a:lnTo>
                  <a:cubicBezTo>
                    <a:pt x="24204" y="108120"/>
                    <a:pt x="0" y="83917"/>
                    <a:pt x="0" y="54060"/>
                  </a:cubicBezTo>
                  <a:lnTo>
                    <a:pt x="0" y="54060"/>
                  </a:lnTo>
                  <a:cubicBezTo>
                    <a:pt x="0" y="24204"/>
                    <a:pt x="24204" y="0"/>
                    <a:pt x="54060" y="0"/>
                  </a:cubicBezTo>
                  <a:close/>
                </a:path>
              </a:pathLst>
            </a:custGeom>
            <a:solidFill>
              <a:srgbClr val="FFFFFF">
                <a:alpha val="74902"/>
              </a:srgbClr>
            </a:solidFill>
          </p:spPr>
        </p:sp>
        <p:sp>
          <p:nvSpPr>
            <p:cNvPr name="TextBox 17" id="17"/>
            <p:cNvSpPr txBox="true"/>
            <p:nvPr/>
          </p:nvSpPr>
          <p:spPr>
            <a:xfrm>
              <a:off x="0" y="-352425"/>
              <a:ext cx="1863798" cy="460545"/>
            </a:xfrm>
            <a:prstGeom prst="rect">
              <a:avLst/>
            </a:prstGeom>
          </p:spPr>
          <p:txBody>
            <a:bodyPr anchor="ctr" rtlCol="false" tIns="50800" lIns="50800" bIns="50800" rIns="50800"/>
            <a:lstStyle/>
            <a:p>
              <a:pPr algn="ctr">
                <a:lnSpc>
                  <a:spcPts val="25060"/>
                </a:lnSpc>
              </a:pPr>
            </a:p>
          </p:txBody>
        </p:sp>
      </p:grpSp>
      <p:sp>
        <p:nvSpPr>
          <p:cNvPr name="TextBox 18" id="18"/>
          <p:cNvSpPr txBox="true"/>
          <p:nvPr/>
        </p:nvSpPr>
        <p:spPr>
          <a:xfrm rot="0">
            <a:off x="4416442" y="8952038"/>
            <a:ext cx="9455116" cy="547370"/>
          </a:xfrm>
          <a:prstGeom prst="rect">
            <a:avLst/>
          </a:prstGeom>
        </p:spPr>
        <p:txBody>
          <a:bodyPr anchor="t" rtlCol="false" tIns="0" lIns="0" bIns="0" rIns="0">
            <a:spAutoFit/>
          </a:bodyPr>
          <a:lstStyle/>
          <a:p>
            <a:pPr algn="l">
              <a:lnSpc>
                <a:spcPts val="4480"/>
              </a:lnSpc>
            </a:pPr>
            <a:r>
              <a:rPr lang="en-US" sz="3200">
                <a:solidFill>
                  <a:srgbClr val="000000"/>
                </a:solidFill>
                <a:latin typeface="DejaVu Serif"/>
                <a:ea typeface="DejaVu Serif"/>
                <a:cs typeface="DejaVu Serif"/>
                <a:sym typeface="DejaVu Serif"/>
              </a:rPr>
              <a:t>See pages 15-16 of the Innovation Design file</a:t>
            </a:r>
          </a:p>
        </p:txBody>
      </p:sp>
      <p:sp>
        <p:nvSpPr>
          <p:cNvPr name="TextBox 19" id="19"/>
          <p:cNvSpPr txBox="true"/>
          <p:nvPr/>
        </p:nvSpPr>
        <p:spPr>
          <a:xfrm rot="0">
            <a:off x="2048027" y="3203483"/>
            <a:ext cx="14559617" cy="5010976"/>
          </a:xfrm>
          <a:prstGeom prst="rect">
            <a:avLst/>
          </a:prstGeom>
        </p:spPr>
        <p:txBody>
          <a:bodyPr anchor="t" rtlCol="false" tIns="0" lIns="0" bIns="0" rIns="0">
            <a:spAutoFit/>
          </a:bodyPr>
          <a:lstStyle/>
          <a:p>
            <a:pPr algn="l">
              <a:lnSpc>
                <a:spcPts val="6648"/>
              </a:lnSpc>
            </a:pPr>
            <a:r>
              <a:rPr lang="en-US" sz="4748" b="true">
                <a:solidFill>
                  <a:srgbClr val="000000"/>
                </a:solidFill>
                <a:latin typeface="DejaVu Serif Bold"/>
                <a:ea typeface="DejaVu Serif Bold"/>
                <a:cs typeface="DejaVu Serif Bold"/>
                <a:sym typeface="DejaVu Serif Bold"/>
              </a:rPr>
              <a:t>Main</a:t>
            </a:r>
            <a:r>
              <a:rPr lang="en-US" sz="4748">
                <a:solidFill>
                  <a:srgbClr val="000000"/>
                </a:solidFill>
                <a:latin typeface="DejaVu Serif"/>
                <a:ea typeface="DejaVu Serif"/>
                <a:cs typeface="DejaVu Serif"/>
                <a:sym typeface="DejaVu Serif"/>
              </a:rPr>
              <a:t>: Archaelogists.</a:t>
            </a:r>
          </a:p>
          <a:p>
            <a:pPr algn="l">
              <a:lnSpc>
                <a:spcPts val="6648"/>
              </a:lnSpc>
            </a:pPr>
            <a:r>
              <a:rPr lang="en-US" sz="4748" b="true">
                <a:solidFill>
                  <a:srgbClr val="000000"/>
                </a:solidFill>
                <a:latin typeface="DejaVu Serif Bold"/>
                <a:ea typeface="DejaVu Serif Bold"/>
                <a:cs typeface="DejaVu Serif Bold"/>
                <a:sym typeface="DejaVu Serif Bold"/>
              </a:rPr>
              <a:t>Other fields</a:t>
            </a:r>
            <a:r>
              <a:rPr lang="en-US" sz="4748">
                <a:solidFill>
                  <a:srgbClr val="000000"/>
                </a:solidFill>
                <a:latin typeface="DejaVu Serif"/>
                <a:ea typeface="DejaVu Serif"/>
                <a:cs typeface="DejaVu Serif"/>
                <a:sym typeface="DejaVu Serif"/>
              </a:rPr>
              <a:t>: Science, mining, infrastructure, repair.</a:t>
            </a:r>
          </a:p>
          <a:p>
            <a:pPr algn="l">
              <a:lnSpc>
                <a:spcPts val="6648"/>
              </a:lnSpc>
            </a:pPr>
            <a:r>
              <a:rPr lang="en-US" b="true" sz="4748">
                <a:solidFill>
                  <a:srgbClr val="000000"/>
                </a:solidFill>
                <a:latin typeface="DejaVu Serif Bold"/>
                <a:ea typeface="DejaVu Serif Bold"/>
                <a:cs typeface="DejaVu Serif Bold"/>
                <a:sym typeface="DejaVu Serif Bold"/>
              </a:rPr>
              <a:t>Reason</a:t>
            </a:r>
            <a:r>
              <a:rPr lang="en-US" sz="4748">
                <a:solidFill>
                  <a:srgbClr val="000000"/>
                </a:solidFill>
                <a:latin typeface="DejaVu Serif"/>
                <a:ea typeface="DejaVu Serif"/>
                <a:cs typeface="DejaVu Serif"/>
                <a:sym typeface="DejaVu Serif"/>
              </a:rPr>
              <a:t>: Collecting objects is easier, more freedom and sensory input. Could also grip other objects (like screw or bolts).</a:t>
            </a:r>
          </a:p>
        </p:txBody>
      </p:sp>
    </p:spTree>
  </p:cSld>
  <p:clrMapOvr>
    <a:masterClrMapping/>
  </p:clrMapOvr>
  <p:transition spd="med">
    <p:push dir="l"/>
  </p:transition>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E8A706"/>
        </a:solidFill>
      </p:bgPr>
    </p:bg>
    <p:spTree>
      <p:nvGrpSpPr>
        <p:cNvPr id="1" name=""/>
        <p:cNvGrpSpPr/>
        <p:nvPr/>
      </p:nvGrpSpPr>
      <p:grpSpPr>
        <a:xfrm>
          <a:off x="0" y="0"/>
          <a:ext cx="0" cy="0"/>
          <a:chOff x="0" y="0"/>
          <a:chExt cx="0" cy="0"/>
        </a:xfrm>
      </p:grpSpPr>
      <p:sp>
        <p:nvSpPr>
          <p:cNvPr name="Freeform 2" id="2"/>
          <p:cNvSpPr/>
          <p:nvPr/>
        </p:nvSpPr>
        <p:spPr>
          <a:xfrm flipH="false" flipV="false" rot="0">
            <a:off x="-1552560" y="3883420"/>
            <a:ext cx="8741050" cy="6627305"/>
          </a:xfrm>
          <a:custGeom>
            <a:avLst/>
            <a:gdLst/>
            <a:ahLst/>
            <a:cxnLst/>
            <a:rect r="r" b="b" t="t" l="l"/>
            <a:pathLst>
              <a:path h="6627305" w="8741050">
                <a:moveTo>
                  <a:pt x="0" y="0"/>
                </a:moveTo>
                <a:lnTo>
                  <a:pt x="8741050" y="0"/>
                </a:lnTo>
                <a:lnTo>
                  <a:pt x="8741050" y="6627305"/>
                </a:lnTo>
                <a:lnTo>
                  <a:pt x="0" y="6627305"/>
                </a:lnTo>
                <a:lnTo>
                  <a:pt x="0" y="0"/>
                </a:lnTo>
                <a:close/>
              </a:path>
            </a:pathLst>
          </a:custGeom>
          <a:blipFill>
            <a:blip r:embed="rId2">
              <a:alphaModFix amt="55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1887672" y="5876945"/>
            <a:ext cx="6974605" cy="4679326"/>
          </a:xfrm>
          <a:custGeom>
            <a:avLst/>
            <a:gdLst/>
            <a:ahLst/>
            <a:cxnLst/>
            <a:rect r="r" b="b" t="t" l="l"/>
            <a:pathLst>
              <a:path h="4679326" w="6974605">
                <a:moveTo>
                  <a:pt x="0" y="0"/>
                </a:moveTo>
                <a:lnTo>
                  <a:pt x="6974605" y="0"/>
                </a:lnTo>
                <a:lnTo>
                  <a:pt x="6974605" y="4679326"/>
                </a:lnTo>
                <a:lnTo>
                  <a:pt x="0" y="4679326"/>
                </a:lnTo>
                <a:lnTo>
                  <a:pt x="0" y="0"/>
                </a:lnTo>
                <a:close/>
              </a:path>
            </a:pathLst>
          </a:custGeom>
          <a:blipFill>
            <a:blip r:embed="rId4">
              <a:alphaModFix amt="53000"/>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2403450" y="6722369"/>
            <a:ext cx="6133171" cy="4114800"/>
          </a:xfrm>
          <a:custGeom>
            <a:avLst/>
            <a:gdLst/>
            <a:ahLst/>
            <a:cxnLst/>
            <a:rect r="r" b="b" t="t" l="l"/>
            <a:pathLst>
              <a:path h="4114800" w="6133171">
                <a:moveTo>
                  <a:pt x="0" y="0"/>
                </a:moveTo>
                <a:lnTo>
                  <a:pt x="6133171" y="0"/>
                </a:lnTo>
                <a:lnTo>
                  <a:pt x="6133171"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5" id="5"/>
          <p:cNvGrpSpPr/>
          <p:nvPr/>
        </p:nvGrpSpPr>
        <p:grpSpPr>
          <a:xfrm rot="0">
            <a:off x="-1517020" y="4866975"/>
            <a:ext cx="7874356" cy="5970194"/>
            <a:chOff x="0" y="0"/>
            <a:chExt cx="10499142" cy="7960258"/>
          </a:xfrm>
        </p:grpSpPr>
        <p:sp>
          <p:nvSpPr>
            <p:cNvPr name="Freeform 6" id="6"/>
            <p:cNvSpPr/>
            <p:nvPr/>
          </p:nvSpPr>
          <p:spPr>
            <a:xfrm flipH="false" flipV="false" rot="0">
              <a:off x="0" y="0"/>
              <a:ext cx="10499142" cy="7960258"/>
            </a:xfrm>
            <a:custGeom>
              <a:avLst/>
              <a:gdLst/>
              <a:ahLst/>
              <a:cxnLst/>
              <a:rect r="r" b="b" t="t" l="l"/>
              <a:pathLst>
                <a:path h="7960258" w="10499142">
                  <a:moveTo>
                    <a:pt x="0" y="0"/>
                  </a:moveTo>
                  <a:lnTo>
                    <a:pt x="10499142" y="0"/>
                  </a:lnTo>
                  <a:lnTo>
                    <a:pt x="10499142" y="7960258"/>
                  </a:lnTo>
                  <a:lnTo>
                    <a:pt x="0" y="796025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436289">
              <a:off x="2735979" y="4872175"/>
              <a:ext cx="575717" cy="1522329"/>
            </a:xfrm>
            <a:custGeom>
              <a:avLst/>
              <a:gdLst/>
              <a:ahLst/>
              <a:cxnLst/>
              <a:rect r="r" b="b" t="t" l="l"/>
              <a:pathLst>
                <a:path h="1522329" w="575717">
                  <a:moveTo>
                    <a:pt x="0" y="0"/>
                  </a:moveTo>
                  <a:lnTo>
                    <a:pt x="575717" y="0"/>
                  </a:lnTo>
                  <a:lnTo>
                    <a:pt x="575717" y="1522329"/>
                  </a:lnTo>
                  <a:lnTo>
                    <a:pt x="0" y="152232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832132">
              <a:off x="8561653" y="4872175"/>
              <a:ext cx="575717" cy="1522329"/>
            </a:xfrm>
            <a:custGeom>
              <a:avLst/>
              <a:gdLst/>
              <a:ahLst/>
              <a:cxnLst/>
              <a:rect r="r" b="b" t="t" l="l"/>
              <a:pathLst>
                <a:path h="1522329" w="575717">
                  <a:moveTo>
                    <a:pt x="0" y="0"/>
                  </a:moveTo>
                  <a:lnTo>
                    <a:pt x="575718" y="0"/>
                  </a:lnTo>
                  <a:lnTo>
                    <a:pt x="575718" y="1522329"/>
                  </a:lnTo>
                  <a:lnTo>
                    <a:pt x="0" y="152232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grpSp>
        <p:nvGrpSpPr>
          <p:cNvPr name="Group 9" id="9"/>
          <p:cNvGrpSpPr/>
          <p:nvPr/>
        </p:nvGrpSpPr>
        <p:grpSpPr>
          <a:xfrm rot="0">
            <a:off x="-1578077" y="3320231"/>
            <a:ext cx="21444155" cy="3876842"/>
            <a:chOff x="0" y="0"/>
            <a:chExt cx="5647843" cy="1021061"/>
          </a:xfrm>
        </p:grpSpPr>
        <p:sp>
          <p:nvSpPr>
            <p:cNvPr name="Freeform 10" id="10"/>
            <p:cNvSpPr/>
            <p:nvPr/>
          </p:nvSpPr>
          <p:spPr>
            <a:xfrm flipH="false" flipV="false" rot="0">
              <a:off x="0" y="0"/>
              <a:ext cx="5647843" cy="1021061"/>
            </a:xfrm>
            <a:custGeom>
              <a:avLst/>
              <a:gdLst/>
              <a:ahLst/>
              <a:cxnLst/>
              <a:rect r="r" b="b" t="t" l="l"/>
              <a:pathLst>
                <a:path h="1021061" w="5647843">
                  <a:moveTo>
                    <a:pt x="18412" y="0"/>
                  </a:moveTo>
                  <a:lnTo>
                    <a:pt x="5629431" y="0"/>
                  </a:lnTo>
                  <a:cubicBezTo>
                    <a:pt x="5634314" y="0"/>
                    <a:pt x="5638997" y="1940"/>
                    <a:pt x="5642451" y="5393"/>
                  </a:cubicBezTo>
                  <a:cubicBezTo>
                    <a:pt x="5645903" y="8846"/>
                    <a:pt x="5647843" y="13529"/>
                    <a:pt x="5647843" y="18412"/>
                  </a:cubicBezTo>
                  <a:lnTo>
                    <a:pt x="5647843" y="1002649"/>
                  </a:lnTo>
                  <a:cubicBezTo>
                    <a:pt x="5647843" y="1012818"/>
                    <a:pt x="5639600" y="1021061"/>
                    <a:pt x="5629431" y="1021061"/>
                  </a:cubicBezTo>
                  <a:lnTo>
                    <a:pt x="18412" y="1021061"/>
                  </a:lnTo>
                  <a:cubicBezTo>
                    <a:pt x="13529" y="1021061"/>
                    <a:pt x="8846" y="1019121"/>
                    <a:pt x="5393" y="1015668"/>
                  </a:cubicBezTo>
                  <a:cubicBezTo>
                    <a:pt x="1940" y="1012215"/>
                    <a:pt x="0" y="1007532"/>
                    <a:pt x="0" y="1002649"/>
                  </a:cubicBezTo>
                  <a:lnTo>
                    <a:pt x="0" y="18412"/>
                  </a:lnTo>
                  <a:cubicBezTo>
                    <a:pt x="0" y="13529"/>
                    <a:pt x="1940" y="8846"/>
                    <a:pt x="5393" y="5393"/>
                  </a:cubicBezTo>
                  <a:cubicBezTo>
                    <a:pt x="8846" y="1940"/>
                    <a:pt x="13529" y="0"/>
                    <a:pt x="18412" y="0"/>
                  </a:cubicBezTo>
                  <a:close/>
                </a:path>
              </a:pathLst>
            </a:custGeom>
            <a:solidFill>
              <a:srgbClr val="B35400">
                <a:alpha val="56863"/>
              </a:srgbClr>
            </a:solidFill>
          </p:spPr>
        </p:sp>
        <p:sp>
          <p:nvSpPr>
            <p:cNvPr name="TextBox 11" id="11"/>
            <p:cNvSpPr txBox="true"/>
            <p:nvPr/>
          </p:nvSpPr>
          <p:spPr>
            <a:xfrm>
              <a:off x="0" y="-38100"/>
              <a:ext cx="5647843" cy="1059161"/>
            </a:xfrm>
            <a:prstGeom prst="rect">
              <a:avLst/>
            </a:prstGeom>
          </p:spPr>
          <p:txBody>
            <a:bodyPr anchor="ctr" rtlCol="false" tIns="50800" lIns="50800" bIns="50800" rIns="50800"/>
            <a:lstStyle/>
            <a:p>
              <a:pPr algn="ctr">
                <a:lnSpc>
                  <a:spcPts val="2659"/>
                </a:lnSpc>
                <a:spcBef>
                  <a:spcPct val="0"/>
                </a:spcBef>
              </a:pPr>
            </a:p>
          </p:txBody>
        </p:sp>
      </p:grpSp>
      <p:sp>
        <p:nvSpPr>
          <p:cNvPr name="Freeform 12" id="12"/>
          <p:cNvSpPr/>
          <p:nvPr/>
        </p:nvSpPr>
        <p:spPr>
          <a:xfrm flipH="false" flipV="false" rot="0">
            <a:off x="0" y="0"/>
            <a:ext cx="2396613" cy="2396613"/>
          </a:xfrm>
          <a:custGeom>
            <a:avLst/>
            <a:gdLst/>
            <a:ahLst/>
            <a:cxnLst/>
            <a:rect r="r" b="b" t="t" l="l"/>
            <a:pathLst>
              <a:path h="2396613" w="2396613">
                <a:moveTo>
                  <a:pt x="0" y="0"/>
                </a:moveTo>
                <a:lnTo>
                  <a:pt x="2396613" y="0"/>
                </a:lnTo>
                <a:lnTo>
                  <a:pt x="2396613" y="2396613"/>
                </a:lnTo>
                <a:lnTo>
                  <a:pt x="0" y="2396613"/>
                </a:lnTo>
                <a:lnTo>
                  <a:pt x="0" y="0"/>
                </a:lnTo>
                <a:close/>
              </a:path>
            </a:pathLst>
          </a:custGeom>
          <a:blipFill>
            <a:blip r:embed="rId8"/>
            <a:stretch>
              <a:fillRect l="-105640" t="-23315" r="-101654" b="-81175"/>
            </a:stretch>
          </a:blipFill>
        </p:spPr>
      </p:sp>
      <p:sp>
        <p:nvSpPr>
          <p:cNvPr name="TextBox 13" id="13"/>
          <p:cNvSpPr txBox="true"/>
          <p:nvPr/>
        </p:nvSpPr>
        <p:spPr>
          <a:xfrm rot="0">
            <a:off x="4196982" y="3442066"/>
            <a:ext cx="10240502" cy="2621903"/>
          </a:xfrm>
          <a:prstGeom prst="rect">
            <a:avLst/>
          </a:prstGeom>
        </p:spPr>
        <p:txBody>
          <a:bodyPr anchor="t" rtlCol="false" tIns="0" lIns="0" bIns="0" rIns="0">
            <a:spAutoFit/>
          </a:bodyPr>
          <a:lstStyle/>
          <a:p>
            <a:pPr algn="ctr">
              <a:lnSpc>
                <a:spcPts val="21385"/>
              </a:lnSpc>
            </a:pPr>
            <a:r>
              <a:rPr lang="en-US" sz="15275">
                <a:solidFill>
                  <a:srgbClr val="000000"/>
                </a:solidFill>
                <a:latin typeface="Norwester"/>
                <a:ea typeface="Norwester"/>
                <a:cs typeface="Norwester"/>
                <a:sym typeface="Norwester"/>
              </a:rPr>
              <a:t>Part 3</a:t>
            </a:r>
          </a:p>
        </p:txBody>
      </p:sp>
      <p:sp>
        <p:nvSpPr>
          <p:cNvPr name="TextBox 14" id="14"/>
          <p:cNvSpPr txBox="true"/>
          <p:nvPr/>
        </p:nvSpPr>
        <p:spPr>
          <a:xfrm rot="0">
            <a:off x="1865236" y="5736459"/>
            <a:ext cx="14557528" cy="815581"/>
          </a:xfrm>
          <a:prstGeom prst="rect">
            <a:avLst/>
          </a:prstGeom>
        </p:spPr>
        <p:txBody>
          <a:bodyPr anchor="t" rtlCol="false" tIns="0" lIns="0" bIns="0" rIns="0">
            <a:spAutoFit/>
          </a:bodyPr>
          <a:lstStyle/>
          <a:p>
            <a:pPr algn="ctr">
              <a:lnSpc>
                <a:spcPts val="6627"/>
              </a:lnSpc>
            </a:pPr>
            <a:r>
              <a:rPr lang="en-US" b="true" sz="4734">
                <a:solidFill>
                  <a:srgbClr val="000000"/>
                </a:solidFill>
                <a:latin typeface="DejaVu Serif Bold"/>
                <a:ea typeface="DejaVu Serif Bold"/>
                <a:cs typeface="DejaVu Serif Bold"/>
                <a:sym typeface="DejaVu Serif Bold"/>
              </a:rPr>
              <a:t>Using feedback</a:t>
            </a:r>
          </a:p>
        </p:txBody>
      </p:sp>
      <p:sp>
        <p:nvSpPr>
          <p:cNvPr name="Freeform 15" id="15"/>
          <p:cNvSpPr/>
          <p:nvPr/>
        </p:nvSpPr>
        <p:spPr>
          <a:xfrm flipH="false" flipV="false" rot="0">
            <a:off x="16171337" y="360898"/>
            <a:ext cx="1674816" cy="1674816"/>
          </a:xfrm>
          <a:custGeom>
            <a:avLst/>
            <a:gdLst/>
            <a:ahLst/>
            <a:cxnLst/>
            <a:rect r="r" b="b" t="t" l="l"/>
            <a:pathLst>
              <a:path h="1674816" w="1674816">
                <a:moveTo>
                  <a:pt x="0" y="0"/>
                </a:moveTo>
                <a:lnTo>
                  <a:pt x="1674816" y="0"/>
                </a:lnTo>
                <a:lnTo>
                  <a:pt x="1674816" y="1674817"/>
                </a:lnTo>
                <a:lnTo>
                  <a:pt x="0" y="1674817"/>
                </a:lnTo>
                <a:lnTo>
                  <a:pt x="0" y="0"/>
                </a:lnTo>
                <a:close/>
              </a:path>
            </a:pathLst>
          </a:custGeom>
          <a:blipFill>
            <a:blip r:embed="rId9"/>
            <a:stretch>
              <a:fillRect l="0" t="0" r="0" b="0"/>
            </a:stretch>
          </a:blipFill>
        </p:spPr>
      </p:sp>
    </p:spTree>
  </p:cSld>
  <p:clrMapOvr>
    <a:masterClrMapping/>
  </p:clrMapOvr>
  <p:transition spd="med">
    <p:push dir="l"/>
  </p:transition>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E8A706"/>
        </a:solidFill>
      </p:bgPr>
    </p:bg>
    <p:spTree>
      <p:nvGrpSpPr>
        <p:cNvPr id="1" name=""/>
        <p:cNvGrpSpPr/>
        <p:nvPr/>
      </p:nvGrpSpPr>
      <p:grpSpPr>
        <a:xfrm>
          <a:off x="0" y="0"/>
          <a:ext cx="0" cy="0"/>
          <a:chOff x="0" y="0"/>
          <a:chExt cx="0" cy="0"/>
        </a:xfrm>
      </p:grpSpPr>
      <p:grpSp>
        <p:nvGrpSpPr>
          <p:cNvPr name="Group 2" id="2"/>
          <p:cNvGrpSpPr/>
          <p:nvPr/>
        </p:nvGrpSpPr>
        <p:grpSpPr>
          <a:xfrm rot="0">
            <a:off x="-1552560" y="3883420"/>
            <a:ext cx="20414837" cy="6953749"/>
            <a:chOff x="0" y="0"/>
            <a:chExt cx="27219783" cy="9271666"/>
          </a:xfrm>
        </p:grpSpPr>
        <p:sp>
          <p:nvSpPr>
            <p:cNvPr name="Freeform 3" id="3"/>
            <p:cNvSpPr/>
            <p:nvPr/>
          </p:nvSpPr>
          <p:spPr>
            <a:xfrm flipH="false" flipV="false" rot="0">
              <a:off x="0" y="0"/>
              <a:ext cx="11654734" cy="8836407"/>
            </a:xfrm>
            <a:custGeom>
              <a:avLst/>
              <a:gdLst/>
              <a:ahLst/>
              <a:cxnLst/>
              <a:rect r="r" b="b" t="t" l="l"/>
              <a:pathLst>
                <a:path h="8836407" w="11654734">
                  <a:moveTo>
                    <a:pt x="0" y="0"/>
                  </a:moveTo>
                  <a:lnTo>
                    <a:pt x="11654734" y="0"/>
                  </a:lnTo>
                  <a:lnTo>
                    <a:pt x="11654734" y="8836407"/>
                  </a:lnTo>
                  <a:lnTo>
                    <a:pt x="0" y="8836407"/>
                  </a:lnTo>
                  <a:lnTo>
                    <a:pt x="0" y="0"/>
                  </a:lnTo>
                  <a:close/>
                </a:path>
              </a:pathLst>
            </a:custGeom>
            <a:blipFill>
              <a:blip r:embed="rId2">
                <a:alphaModFix amt="55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7920310" y="2658034"/>
              <a:ext cx="9299473" cy="6239101"/>
            </a:xfrm>
            <a:custGeom>
              <a:avLst/>
              <a:gdLst/>
              <a:ahLst/>
              <a:cxnLst/>
              <a:rect r="r" b="b" t="t" l="l"/>
              <a:pathLst>
                <a:path h="6239101" w="9299473">
                  <a:moveTo>
                    <a:pt x="0" y="0"/>
                  </a:moveTo>
                  <a:lnTo>
                    <a:pt x="9299473" y="0"/>
                  </a:lnTo>
                  <a:lnTo>
                    <a:pt x="9299473" y="6239101"/>
                  </a:lnTo>
                  <a:lnTo>
                    <a:pt x="0" y="6239101"/>
                  </a:lnTo>
                  <a:lnTo>
                    <a:pt x="0" y="0"/>
                  </a:lnTo>
                  <a:close/>
                </a:path>
              </a:pathLst>
            </a:custGeom>
            <a:blipFill>
              <a:blip r:embed="rId4">
                <a:alphaModFix amt="53000"/>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8608014" y="3785266"/>
              <a:ext cx="8177561" cy="5486400"/>
            </a:xfrm>
            <a:custGeom>
              <a:avLst/>
              <a:gdLst/>
              <a:ahLst/>
              <a:cxnLst/>
              <a:rect r="r" b="b" t="t" l="l"/>
              <a:pathLst>
                <a:path h="5486400" w="8177561">
                  <a:moveTo>
                    <a:pt x="0" y="0"/>
                  </a:moveTo>
                  <a:lnTo>
                    <a:pt x="8177561" y="0"/>
                  </a:lnTo>
                  <a:lnTo>
                    <a:pt x="8177561" y="5486400"/>
                  </a:lnTo>
                  <a:lnTo>
                    <a:pt x="0" y="54864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47387" y="1311408"/>
              <a:ext cx="10499142" cy="7960258"/>
            </a:xfrm>
            <a:custGeom>
              <a:avLst/>
              <a:gdLst/>
              <a:ahLst/>
              <a:cxnLst/>
              <a:rect r="r" b="b" t="t" l="l"/>
              <a:pathLst>
                <a:path h="7960258" w="10499142">
                  <a:moveTo>
                    <a:pt x="0" y="0"/>
                  </a:moveTo>
                  <a:lnTo>
                    <a:pt x="10499142" y="0"/>
                  </a:lnTo>
                  <a:lnTo>
                    <a:pt x="10499142" y="7960258"/>
                  </a:lnTo>
                  <a:lnTo>
                    <a:pt x="0" y="796025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436289">
              <a:off x="2783366" y="6183583"/>
              <a:ext cx="575717" cy="1522329"/>
            </a:xfrm>
            <a:custGeom>
              <a:avLst/>
              <a:gdLst/>
              <a:ahLst/>
              <a:cxnLst/>
              <a:rect r="r" b="b" t="t" l="l"/>
              <a:pathLst>
                <a:path h="1522329" w="575717">
                  <a:moveTo>
                    <a:pt x="0" y="0"/>
                  </a:moveTo>
                  <a:lnTo>
                    <a:pt x="575717" y="0"/>
                  </a:lnTo>
                  <a:lnTo>
                    <a:pt x="575717" y="1522329"/>
                  </a:lnTo>
                  <a:lnTo>
                    <a:pt x="0" y="152232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832132">
              <a:off x="8609041" y="6183583"/>
              <a:ext cx="575717" cy="1522329"/>
            </a:xfrm>
            <a:custGeom>
              <a:avLst/>
              <a:gdLst/>
              <a:ahLst/>
              <a:cxnLst/>
              <a:rect r="r" b="b" t="t" l="l"/>
              <a:pathLst>
                <a:path h="1522329" w="575717">
                  <a:moveTo>
                    <a:pt x="0" y="0"/>
                  </a:moveTo>
                  <a:lnTo>
                    <a:pt x="575717" y="0"/>
                  </a:lnTo>
                  <a:lnTo>
                    <a:pt x="575717" y="1522329"/>
                  </a:lnTo>
                  <a:lnTo>
                    <a:pt x="0" y="152232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grpSp>
        <p:nvGrpSpPr>
          <p:cNvPr name="Group 9" id="9"/>
          <p:cNvGrpSpPr/>
          <p:nvPr/>
        </p:nvGrpSpPr>
        <p:grpSpPr>
          <a:xfrm rot="0">
            <a:off x="1113503" y="1071102"/>
            <a:ext cx="16060994" cy="8187198"/>
            <a:chOff x="0" y="0"/>
            <a:chExt cx="4230056" cy="2156299"/>
          </a:xfrm>
        </p:grpSpPr>
        <p:sp>
          <p:nvSpPr>
            <p:cNvPr name="Freeform 10" id="10"/>
            <p:cNvSpPr/>
            <p:nvPr/>
          </p:nvSpPr>
          <p:spPr>
            <a:xfrm flipH="false" flipV="false" rot="0">
              <a:off x="0" y="0"/>
              <a:ext cx="4230056" cy="2156299"/>
            </a:xfrm>
            <a:custGeom>
              <a:avLst/>
              <a:gdLst/>
              <a:ahLst/>
              <a:cxnLst/>
              <a:rect r="r" b="b" t="t" l="l"/>
              <a:pathLst>
                <a:path h="2156299" w="4230056">
                  <a:moveTo>
                    <a:pt x="24584" y="0"/>
                  </a:moveTo>
                  <a:lnTo>
                    <a:pt x="4205472" y="0"/>
                  </a:lnTo>
                  <a:cubicBezTo>
                    <a:pt x="4211992" y="0"/>
                    <a:pt x="4218245" y="2590"/>
                    <a:pt x="4222855" y="7200"/>
                  </a:cubicBezTo>
                  <a:cubicBezTo>
                    <a:pt x="4227466" y="11811"/>
                    <a:pt x="4230056" y="18064"/>
                    <a:pt x="4230056" y="24584"/>
                  </a:cubicBezTo>
                  <a:lnTo>
                    <a:pt x="4230056" y="2131716"/>
                  </a:lnTo>
                  <a:cubicBezTo>
                    <a:pt x="4230056" y="2138236"/>
                    <a:pt x="4227466" y="2144488"/>
                    <a:pt x="4222855" y="2149099"/>
                  </a:cubicBezTo>
                  <a:cubicBezTo>
                    <a:pt x="4218245" y="2153709"/>
                    <a:pt x="4211992" y="2156299"/>
                    <a:pt x="4205472" y="2156299"/>
                  </a:cubicBezTo>
                  <a:lnTo>
                    <a:pt x="24584" y="2156299"/>
                  </a:lnTo>
                  <a:cubicBezTo>
                    <a:pt x="18064" y="2156299"/>
                    <a:pt x="11811" y="2153709"/>
                    <a:pt x="7200" y="2149099"/>
                  </a:cubicBezTo>
                  <a:cubicBezTo>
                    <a:pt x="2590" y="2144488"/>
                    <a:pt x="0" y="2138236"/>
                    <a:pt x="0" y="2131716"/>
                  </a:cubicBezTo>
                  <a:lnTo>
                    <a:pt x="0" y="24584"/>
                  </a:lnTo>
                  <a:cubicBezTo>
                    <a:pt x="0" y="18064"/>
                    <a:pt x="2590" y="11811"/>
                    <a:pt x="7200" y="7200"/>
                  </a:cubicBezTo>
                  <a:cubicBezTo>
                    <a:pt x="11811" y="2590"/>
                    <a:pt x="18064" y="0"/>
                    <a:pt x="24584" y="0"/>
                  </a:cubicBezTo>
                  <a:close/>
                </a:path>
              </a:pathLst>
            </a:custGeom>
            <a:solidFill>
              <a:srgbClr val="B35400">
                <a:alpha val="56863"/>
              </a:srgbClr>
            </a:solidFill>
          </p:spPr>
        </p:sp>
        <p:sp>
          <p:nvSpPr>
            <p:cNvPr name="TextBox 11" id="11"/>
            <p:cNvSpPr txBox="true"/>
            <p:nvPr/>
          </p:nvSpPr>
          <p:spPr>
            <a:xfrm>
              <a:off x="0" y="-38100"/>
              <a:ext cx="4230056" cy="2194399"/>
            </a:xfrm>
            <a:prstGeom prst="rect">
              <a:avLst/>
            </a:prstGeom>
          </p:spPr>
          <p:txBody>
            <a:bodyPr anchor="ctr" rtlCol="false" tIns="50800" lIns="50800" bIns="50800" rIns="50800"/>
            <a:lstStyle/>
            <a:p>
              <a:pPr algn="ctr">
                <a:lnSpc>
                  <a:spcPts val="2659"/>
                </a:lnSpc>
                <a:spcBef>
                  <a:spcPct val="0"/>
                </a:spcBef>
              </a:pPr>
            </a:p>
          </p:txBody>
        </p:sp>
      </p:grpSp>
      <p:sp>
        <p:nvSpPr>
          <p:cNvPr name="TextBox 12" id="12"/>
          <p:cNvSpPr txBox="true"/>
          <p:nvPr/>
        </p:nvSpPr>
        <p:spPr>
          <a:xfrm rot="0">
            <a:off x="1865236" y="3223380"/>
            <a:ext cx="14557528" cy="3484645"/>
          </a:xfrm>
          <a:prstGeom prst="rect">
            <a:avLst/>
          </a:prstGeom>
        </p:spPr>
        <p:txBody>
          <a:bodyPr anchor="t" rtlCol="false" tIns="0" lIns="0" bIns="0" rIns="0">
            <a:spAutoFit/>
          </a:bodyPr>
          <a:lstStyle/>
          <a:p>
            <a:pPr algn="l">
              <a:lnSpc>
                <a:spcPts val="6907"/>
              </a:lnSpc>
            </a:pPr>
            <a:r>
              <a:rPr lang="en-US" sz="4934">
                <a:solidFill>
                  <a:srgbClr val="000000"/>
                </a:solidFill>
                <a:latin typeface="DejaVu Serif"/>
                <a:ea typeface="DejaVu Serif"/>
                <a:cs typeface="DejaVu Serif"/>
                <a:sym typeface="DejaVu Serif"/>
              </a:rPr>
              <a:t>We sent out a forms link with details about our innovations project to friends, family and got expert responses (explained in detail later).</a:t>
            </a:r>
          </a:p>
        </p:txBody>
      </p:sp>
      <p:sp>
        <p:nvSpPr>
          <p:cNvPr name="Freeform 13" id="13"/>
          <p:cNvSpPr/>
          <p:nvPr/>
        </p:nvSpPr>
        <p:spPr>
          <a:xfrm flipH="false" flipV="false" rot="0">
            <a:off x="0" y="0"/>
            <a:ext cx="2396613" cy="2396613"/>
          </a:xfrm>
          <a:custGeom>
            <a:avLst/>
            <a:gdLst/>
            <a:ahLst/>
            <a:cxnLst/>
            <a:rect r="r" b="b" t="t" l="l"/>
            <a:pathLst>
              <a:path h="2396613" w="2396613">
                <a:moveTo>
                  <a:pt x="0" y="0"/>
                </a:moveTo>
                <a:lnTo>
                  <a:pt x="2396613" y="0"/>
                </a:lnTo>
                <a:lnTo>
                  <a:pt x="2396613" y="2396613"/>
                </a:lnTo>
                <a:lnTo>
                  <a:pt x="0" y="2396613"/>
                </a:lnTo>
                <a:lnTo>
                  <a:pt x="0" y="0"/>
                </a:lnTo>
                <a:close/>
              </a:path>
            </a:pathLst>
          </a:custGeom>
          <a:blipFill>
            <a:blip r:embed="rId8"/>
            <a:stretch>
              <a:fillRect l="-105640" t="-23315" r="-101654" b="-81175"/>
            </a:stretch>
          </a:blipFill>
        </p:spPr>
      </p:sp>
      <p:sp>
        <p:nvSpPr>
          <p:cNvPr name="TextBox 14" id="14"/>
          <p:cNvSpPr txBox="true"/>
          <p:nvPr/>
        </p:nvSpPr>
        <p:spPr>
          <a:xfrm rot="0">
            <a:off x="3681612" y="949994"/>
            <a:ext cx="11276074" cy="2052576"/>
          </a:xfrm>
          <a:prstGeom prst="rect">
            <a:avLst/>
          </a:prstGeom>
        </p:spPr>
        <p:txBody>
          <a:bodyPr anchor="t" rtlCol="false" tIns="0" lIns="0" bIns="0" rIns="0">
            <a:spAutoFit/>
          </a:bodyPr>
          <a:lstStyle/>
          <a:p>
            <a:pPr algn="ctr">
              <a:lnSpc>
                <a:spcPts val="16710"/>
              </a:lnSpc>
            </a:pPr>
            <a:r>
              <a:rPr lang="en-US" sz="11936">
                <a:solidFill>
                  <a:srgbClr val="000000"/>
                </a:solidFill>
                <a:latin typeface="Norwester"/>
                <a:ea typeface="Norwester"/>
                <a:cs typeface="Norwester"/>
                <a:sym typeface="Norwester"/>
              </a:rPr>
              <a:t>FEEDBACK</a:t>
            </a:r>
          </a:p>
        </p:txBody>
      </p:sp>
      <p:sp>
        <p:nvSpPr>
          <p:cNvPr name="Freeform 15" id="15"/>
          <p:cNvSpPr/>
          <p:nvPr/>
        </p:nvSpPr>
        <p:spPr>
          <a:xfrm flipH="false" flipV="false" rot="0">
            <a:off x="16337089" y="0"/>
            <a:ext cx="1674816" cy="1674816"/>
          </a:xfrm>
          <a:custGeom>
            <a:avLst/>
            <a:gdLst/>
            <a:ahLst/>
            <a:cxnLst/>
            <a:rect r="r" b="b" t="t" l="l"/>
            <a:pathLst>
              <a:path h="1674816" w="1674816">
                <a:moveTo>
                  <a:pt x="0" y="0"/>
                </a:moveTo>
                <a:lnTo>
                  <a:pt x="1674816" y="0"/>
                </a:lnTo>
                <a:lnTo>
                  <a:pt x="1674816" y="1674816"/>
                </a:lnTo>
                <a:lnTo>
                  <a:pt x="0" y="1674816"/>
                </a:lnTo>
                <a:lnTo>
                  <a:pt x="0" y="0"/>
                </a:lnTo>
                <a:close/>
              </a:path>
            </a:pathLst>
          </a:custGeom>
          <a:blipFill>
            <a:blip r:embed="rId9"/>
            <a:stretch>
              <a:fillRect l="0" t="0" r="0" b="0"/>
            </a:stretch>
          </a:blipFill>
        </p:spPr>
      </p:sp>
    </p:spTree>
  </p:cSld>
  <p:clrMapOvr>
    <a:masterClrMapping/>
  </p:clrMapOvr>
  <p:transition spd="med">
    <p:push dir="l"/>
  </p:transition>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E8A706"/>
        </a:solidFill>
      </p:bgPr>
    </p:bg>
    <p:spTree>
      <p:nvGrpSpPr>
        <p:cNvPr id="1" name=""/>
        <p:cNvGrpSpPr/>
        <p:nvPr/>
      </p:nvGrpSpPr>
      <p:grpSpPr>
        <a:xfrm>
          <a:off x="0" y="0"/>
          <a:ext cx="0" cy="0"/>
          <a:chOff x="0" y="0"/>
          <a:chExt cx="0" cy="0"/>
        </a:xfrm>
      </p:grpSpPr>
      <p:grpSp>
        <p:nvGrpSpPr>
          <p:cNvPr name="Group 2" id="2"/>
          <p:cNvGrpSpPr/>
          <p:nvPr/>
        </p:nvGrpSpPr>
        <p:grpSpPr>
          <a:xfrm rot="0">
            <a:off x="-1552560" y="3883420"/>
            <a:ext cx="20414837" cy="6953749"/>
            <a:chOff x="0" y="0"/>
            <a:chExt cx="27219783" cy="9271666"/>
          </a:xfrm>
        </p:grpSpPr>
        <p:sp>
          <p:nvSpPr>
            <p:cNvPr name="Freeform 3" id="3"/>
            <p:cNvSpPr/>
            <p:nvPr/>
          </p:nvSpPr>
          <p:spPr>
            <a:xfrm flipH="false" flipV="false" rot="0">
              <a:off x="0" y="0"/>
              <a:ext cx="11654734" cy="8836407"/>
            </a:xfrm>
            <a:custGeom>
              <a:avLst/>
              <a:gdLst/>
              <a:ahLst/>
              <a:cxnLst/>
              <a:rect r="r" b="b" t="t" l="l"/>
              <a:pathLst>
                <a:path h="8836407" w="11654734">
                  <a:moveTo>
                    <a:pt x="0" y="0"/>
                  </a:moveTo>
                  <a:lnTo>
                    <a:pt x="11654734" y="0"/>
                  </a:lnTo>
                  <a:lnTo>
                    <a:pt x="11654734" y="8836407"/>
                  </a:lnTo>
                  <a:lnTo>
                    <a:pt x="0" y="8836407"/>
                  </a:lnTo>
                  <a:lnTo>
                    <a:pt x="0" y="0"/>
                  </a:lnTo>
                  <a:close/>
                </a:path>
              </a:pathLst>
            </a:custGeom>
            <a:blipFill>
              <a:blip r:embed="rId2">
                <a:alphaModFix amt="55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7920310" y="2658034"/>
              <a:ext cx="9299473" cy="6239101"/>
            </a:xfrm>
            <a:custGeom>
              <a:avLst/>
              <a:gdLst/>
              <a:ahLst/>
              <a:cxnLst/>
              <a:rect r="r" b="b" t="t" l="l"/>
              <a:pathLst>
                <a:path h="6239101" w="9299473">
                  <a:moveTo>
                    <a:pt x="0" y="0"/>
                  </a:moveTo>
                  <a:lnTo>
                    <a:pt x="9299473" y="0"/>
                  </a:lnTo>
                  <a:lnTo>
                    <a:pt x="9299473" y="6239101"/>
                  </a:lnTo>
                  <a:lnTo>
                    <a:pt x="0" y="6239101"/>
                  </a:lnTo>
                  <a:lnTo>
                    <a:pt x="0" y="0"/>
                  </a:lnTo>
                  <a:close/>
                </a:path>
              </a:pathLst>
            </a:custGeom>
            <a:blipFill>
              <a:blip r:embed="rId4">
                <a:alphaModFix amt="53000"/>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8608014" y="3785266"/>
              <a:ext cx="8177561" cy="5486400"/>
            </a:xfrm>
            <a:custGeom>
              <a:avLst/>
              <a:gdLst/>
              <a:ahLst/>
              <a:cxnLst/>
              <a:rect r="r" b="b" t="t" l="l"/>
              <a:pathLst>
                <a:path h="5486400" w="8177561">
                  <a:moveTo>
                    <a:pt x="0" y="0"/>
                  </a:moveTo>
                  <a:lnTo>
                    <a:pt x="8177561" y="0"/>
                  </a:lnTo>
                  <a:lnTo>
                    <a:pt x="8177561" y="5486400"/>
                  </a:lnTo>
                  <a:lnTo>
                    <a:pt x="0" y="54864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47387" y="1311408"/>
              <a:ext cx="10499142" cy="7960258"/>
            </a:xfrm>
            <a:custGeom>
              <a:avLst/>
              <a:gdLst/>
              <a:ahLst/>
              <a:cxnLst/>
              <a:rect r="r" b="b" t="t" l="l"/>
              <a:pathLst>
                <a:path h="7960258" w="10499142">
                  <a:moveTo>
                    <a:pt x="0" y="0"/>
                  </a:moveTo>
                  <a:lnTo>
                    <a:pt x="10499142" y="0"/>
                  </a:lnTo>
                  <a:lnTo>
                    <a:pt x="10499142" y="7960258"/>
                  </a:lnTo>
                  <a:lnTo>
                    <a:pt x="0" y="796025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436289">
              <a:off x="2783366" y="6183583"/>
              <a:ext cx="575717" cy="1522329"/>
            </a:xfrm>
            <a:custGeom>
              <a:avLst/>
              <a:gdLst/>
              <a:ahLst/>
              <a:cxnLst/>
              <a:rect r="r" b="b" t="t" l="l"/>
              <a:pathLst>
                <a:path h="1522329" w="575717">
                  <a:moveTo>
                    <a:pt x="0" y="0"/>
                  </a:moveTo>
                  <a:lnTo>
                    <a:pt x="575717" y="0"/>
                  </a:lnTo>
                  <a:lnTo>
                    <a:pt x="575717" y="1522329"/>
                  </a:lnTo>
                  <a:lnTo>
                    <a:pt x="0" y="152232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832132">
              <a:off x="8609041" y="6183583"/>
              <a:ext cx="575717" cy="1522329"/>
            </a:xfrm>
            <a:custGeom>
              <a:avLst/>
              <a:gdLst/>
              <a:ahLst/>
              <a:cxnLst/>
              <a:rect r="r" b="b" t="t" l="l"/>
              <a:pathLst>
                <a:path h="1522329" w="575717">
                  <a:moveTo>
                    <a:pt x="0" y="0"/>
                  </a:moveTo>
                  <a:lnTo>
                    <a:pt x="575717" y="0"/>
                  </a:lnTo>
                  <a:lnTo>
                    <a:pt x="575717" y="1522329"/>
                  </a:lnTo>
                  <a:lnTo>
                    <a:pt x="0" y="152232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grpSp>
        <p:nvGrpSpPr>
          <p:cNvPr name="Group 9" id="9"/>
          <p:cNvGrpSpPr/>
          <p:nvPr/>
        </p:nvGrpSpPr>
        <p:grpSpPr>
          <a:xfrm rot="0">
            <a:off x="1113503" y="626793"/>
            <a:ext cx="16060994" cy="9075815"/>
            <a:chOff x="0" y="0"/>
            <a:chExt cx="4230056" cy="2390338"/>
          </a:xfrm>
        </p:grpSpPr>
        <p:sp>
          <p:nvSpPr>
            <p:cNvPr name="Freeform 10" id="10"/>
            <p:cNvSpPr/>
            <p:nvPr/>
          </p:nvSpPr>
          <p:spPr>
            <a:xfrm flipH="false" flipV="false" rot="0">
              <a:off x="0" y="0"/>
              <a:ext cx="4230056" cy="2390338"/>
            </a:xfrm>
            <a:custGeom>
              <a:avLst/>
              <a:gdLst/>
              <a:ahLst/>
              <a:cxnLst/>
              <a:rect r="r" b="b" t="t" l="l"/>
              <a:pathLst>
                <a:path h="2390338" w="4230056">
                  <a:moveTo>
                    <a:pt x="24584" y="0"/>
                  </a:moveTo>
                  <a:lnTo>
                    <a:pt x="4205472" y="0"/>
                  </a:lnTo>
                  <a:cubicBezTo>
                    <a:pt x="4211992" y="0"/>
                    <a:pt x="4218245" y="2590"/>
                    <a:pt x="4222855" y="7200"/>
                  </a:cubicBezTo>
                  <a:cubicBezTo>
                    <a:pt x="4227466" y="11811"/>
                    <a:pt x="4230056" y="18064"/>
                    <a:pt x="4230056" y="24584"/>
                  </a:cubicBezTo>
                  <a:lnTo>
                    <a:pt x="4230056" y="2365755"/>
                  </a:lnTo>
                  <a:cubicBezTo>
                    <a:pt x="4230056" y="2372275"/>
                    <a:pt x="4227466" y="2378527"/>
                    <a:pt x="4222855" y="2383138"/>
                  </a:cubicBezTo>
                  <a:cubicBezTo>
                    <a:pt x="4218245" y="2387748"/>
                    <a:pt x="4211992" y="2390338"/>
                    <a:pt x="4205472" y="2390338"/>
                  </a:cubicBezTo>
                  <a:lnTo>
                    <a:pt x="24584" y="2390338"/>
                  </a:lnTo>
                  <a:cubicBezTo>
                    <a:pt x="18064" y="2390338"/>
                    <a:pt x="11811" y="2387748"/>
                    <a:pt x="7200" y="2383138"/>
                  </a:cubicBezTo>
                  <a:cubicBezTo>
                    <a:pt x="2590" y="2378527"/>
                    <a:pt x="0" y="2372275"/>
                    <a:pt x="0" y="2365755"/>
                  </a:cubicBezTo>
                  <a:lnTo>
                    <a:pt x="0" y="24584"/>
                  </a:lnTo>
                  <a:cubicBezTo>
                    <a:pt x="0" y="18064"/>
                    <a:pt x="2590" y="11811"/>
                    <a:pt x="7200" y="7200"/>
                  </a:cubicBezTo>
                  <a:cubicBezTo>
                    <a:pt x="11811" y="2590"/>
                    <a:pt x="18064" y="0"/>
                    <a:pt x="24584" y="0"/>
                  </a:cubicBezTo>
                  <a:close/>
                </a:path>
              </a:pathLst>
            </a:custGeom>
            <a:solidFill>
              <a:srgbClr val="B35400">
                <a:alpha val="56863"/>
              </a:srgbClr>
            </a:solidFill>
          </p:spPr>
        </p:sp>
        <p:sp>
          <p:nvSpPr>
            <p:cNvPr name="TextBox 11" id="11"/>
            <p:cNvSpPr txBox="true"/>
            <p:nvPr/>
          </p:nvSpPr>
          <p:spPr>
            <a:xfrm>
              <a:off x="0" y="-38100"/>
              <a:ext cx="4230056" cy="2428438"/>
            </a:xfrm>
            <a:prstGeom prst="rect">
              <a:avLst/>
            </a:prstGeom>
          </p:spPr>
          <p:txBody>
            <a:bodyPr anchor="ctr" rtlCol="false" tIns="50800" lIns="50800" bIns="50800" rIns="50800"/>
            <a:lstStyle/>
            <a:p>
              <a:pPr algn="ctr">
                <a:lnSpc>
                  <a:spcPts val="2659"/>
                </a:lnSpc>
                <a:spcBef>
                  <a:spcPct val="0"/>
                </a:spcBef>
              </a:pPr>
            </a:p>
          </p:txBody>
        </p:sp>
      </p:grpSp>
      <p:sp>
        <p:nvSpPr>
          <p:cNvPr name="TextBox 12" id="12"/>
          <p:cNvSpPr txBox="true"/>
          <p:nvPr/>
        </p:nvSpPr>
        <p:spPr>
          <a:xfrm rot="0">
            <a:off x="1643082" y="2684979"/>
            <a:ext cx="9142519" cy="6751084"/>
          </a:xfrm>
          <a:prstGeom prst="rect">
            <a:avLst/>
          </a:prstGeom>
        </p:spPr>
        <p:txBody>
          <a:bodyPr anchor="t" rtlCol="false" tIns="0" lIns="0" bIns="0" rIns="0">
            <a:spAutoFit/>
          </a:bodyPr>
          <a:lstStyle/>
          <a:p>
            <a:pPr algn="l">
              <a:lnSpc>
                <a:spcPts val="5368"/>
              </a:lnSpc>
            </a:pPr>
            <a:r>
              <a:rPr lang="en-US" sz="3834" b="true">
                <a:solidFill>
                  <a:srgbClr val="000000"/>
                </a:solidFill>
                <a:latin typeface="DejaVu Serif Bold"/>
                <a:ea typeface="DejaVu Serif Bold"/>
                <a:cs typeface="DejaVu Serif Bold"/>
                <a:sym typeface="DejaVu Serif Bold"/>
              </a:rPr>
              <a:t>The forms had several key points:</a:t>
            </a:r>
          </a:p>
          <a:p>
            <a:pPr algn="l" marL="827824" indent="-413912" lvl="1">
              <a:lnSpc>
                <a:spcPts val="5368"/>
              </a:lnSpc>
              <a:buFont typeface="Arial"/>
              <a:buChar char="•"/>
            </a:pPr>
            <a:r>
              <a:rPr lang="en-US" sz="3834">
                <a:solidFill>
                  <a:srgbClr val="000000"/>
                </a:solidFill>
                <a:latin typeface="DejaVu Serif"/>
                <a:ea typeface="DejaVu Serif"/>
                <a:cs typeface="DejaVu Serif"/>
                <a:sym typeface="DejaVu Serif"/>
              </a:rPr>
              <a:t>how the arm would be powered from the ROV</a:t>
            </a:r>
          </a:p>
          <a:p>
            <a:pPr algn="l" marL="827824" indent="-413912" lvl="1">
              <a:lnSpc>
                <a:spcPts val="5368"/>
              </a:lnSpc>
              <a:buFont typeface="Arial"/>
              <a:buChar char="•"/>
            </a:pPr>
            <a:r>
              <a:rPr lang="en-US" sz="3834">
                <a:solidFill>
                  <a:srgbClr val="000000"/>
                </a:solidFill>
                <a:latin typeface="DejaVu Serif"/>
                <a:ea typeface="DejaVu Serif"/>
                <a:cs typeface="DejaVu Serif"/>
                <a:sym typeface="DejaVu Serif"/>
              </a:rPr>
              <a:t>the impact on the foam against different objects</a:t>
            </a:r>
          </a:p>
          <a:p>
            <a:pPr algn="l" marL="827824" indent="-413912" lvl="1">
              <a:lnSpc>
                <a:spcPts val="5368"/>
              </a:lnSpc>
              <a:buFont typeface="Arial"/>
              <a:buChar char="•"/>
            </a:pPr>
            <a:r>
              <a:rPr lang="en-US" sz="3834">
                <a:solidFill>
                  <a:srgbClr val="000000"/>
                </a:solidFill>
                <a:latin typeface="DejaVu Serif"/>
                <a:ea typeface="DejaVu Serif"/>
                <a:cs typeface="DejaVu Serif"/>
                <a:sym typeface="DejaVu Serif"/>
              </a:rPr>
              <a:t>evidence of how the foam doesn’t damage artefacts</a:t>
            </a:r>
          </a:p>
          <a:p>
            <a:pPr algn="l" marL="827824" indent="-413912" lvl="1">
              <a:lnSpc>
                <a:spcPts val="5368"/>
              </a:lnSpc>
              <a:buFont typeface="Arial"/>
              <a:buChar char="•"/>
            </a:pPr>
            <a:r>
              <a:rPr lang="en-US" sz="3834">
                <a:solidFill>
                  <a:srgbClr val="000000"/>
                </a:solidFill>
                <a:latin typeface="DejaVu Serif"/>
                <a:ea typeface="DejaVu Serif"/>
                <a:cs typeface="DejaVu Serif"/>
                <a:sym typeface="DejaVu Serif"/>
              </a:rPr>
              <a:t> manufacturing costs</a:t>
            </a:r>
          </a:p>
          <a:p>
            <a:pPr algn="l" marL="827824" indent="-413912" lvl="1">
              <a:lnSpc>
                <a:spcPts val="5368"/>
              </a:lnSpc>
              <a:buFont typeface="Arial"/>
              <a:buChar char="•"/>
            </a:pPr>
            <a:r>
              <a:rPr lang="en-US" sz="3834">
                <a:solidFill>
                  <a:srgbClr val="000000"/>
                </a:solidFill>
                <a:latin typeface="DejaVu Serif"/>
                <a:ea typeface="DejaVu Serif"/>
                <a:cs typeface="DejaVu Serif"/>
                <a:sym typeface="DejaVu Serif"/>
              </a:rPr>
              <a:t>feasibility of mass production</a:t>
            </a:r>
          </a:p>
        </p:txBody>
      </p:sp>
      <p:sp>
        <p:nvSpPr>
          <p:cNvPr name="Freeform 13" id="13"/>
          <p:cNvSpPr/>
          <p:nvPr/>
        </p:nvSpPr>
        <p:spPr>
          <a:xfrm flipH="false" flipV="false" rot="0">
            <a:off x="0" y="0"/>
            <a:ext cx="2396613" cy="2396613"/>
          </a:xfrm>
          <a:custGeom>
            <a:avLst/>
            <a:gdLst/>
            <a:ahLst/>
            <a:cxnLst/>
            <a:rect r="r" b="b" t="t" l="l"/>
            <a:pathLst>
              <a:path h="2396613" w="2396613">
                <a:moveTo>
                  <a:pt x="0" y="0"/>
                </a:moveTo>
                <a:lnTo>
                  <a:pt x="2396613" y="0"/>
                </a:lnTo>
                <a:lnTo>
                  <a:pt x="2396613" y="2396613"/>
                </a:lnTo>
                <a:lnTo>
                  <a:pt x="0" y="2396613"/>
                </a:lnTo>
                <a:lnTo>
                  <a:pt x="0" y="0"/>
                </a:lnTo>
                <a:close/>
              </a:path>
            </a:pathLst>
          </a:custGeom>
          <a:blipFill>
            <a:blip r:embed="rId8"/>
            <a:stretch>
              <a:fillRect l="-105640" t="-23315" r="-101654" b="-81175"/>
            </a:stretch>
          </a:blipFill>
        </p:spPr>
      </p:sp>
      <p:sp>
        <p:nvSpPr>
          <p:cNvPr name="TextBox 14" id="14"/>
          <p:cNvSpPr txBox="true"/>
          <p:nvPr/>
        </p:nvSpPr>
        <p:spPr>
          <a:xfrm rot="0">
            <a:off x="3505963" y="599181"/>
            <a:ext cx="11276074" cy="2052576"/>
          </a:xfrm>
          <a:prstGeom prst="rect">
            <a:avLst/>
          </a:prstGeom>
        </p:spPr>
        <p:txBody>
          <a:bodyPr anchor="t" rtlCol="false" tIns="0" lIns="0" bIns="0" rIns="0">
            <a:spAutoFit/>
          </a:bodyPr>
          <a:lstStyle/>
          <a:p>
            <a:pPr algn="ctr">
              <a:lnSpc>
                <a:spcPts val="16710"/>
              </a:lnSpc>
            </a:pPr>
            <a:r>
              <a:rPr lang="en-US" sz="11936">
                <a:solidFill>
                  <a:srgbClr val="000000"/>
                </a:solidFill>
                <a:latin typeface="Norwester"/>
                <a:ea typeface="Norwester"/>
                <a:cs typeface="Norwester"/>
                <a:sym typeface="Norwester"/>
              </a:rPr>
              <a:t>Analysing Forms</a:t>
            </a:r>
          </a:p>
        </p:txBody>
      </p:sp>
      <p:sp>
        <p:nvSpPr>
          <p:cNvPr name="Freeform 15" id="15"/>
          <p:cNvSpPr/>
          <p:nvPr/>
        </p:nvSpPr>
        <p:spPr>
          <a:xfrm flipH="false" flipV="false" rot="0">
            <a:off x="11050273" y="2785049"/>
            <a:ext cx="5812907" cy="3253493"/>
          </a:xfrm>
          <a:custGeom>
            <a:avLst/>
            <a:gdLst/>
            <a:ahLst/>
            <a:cxnLst/>
            <a:rect r="r" b="b" t="t" l="l"/>
            <a:pathLst>
              <a:path h="3253493" w="5812907">
                <a:moveTo>
                  <a:pt x="0" y="0"/>
                </a:moveTo>
                <a:lnTo>
                  <a:pt x="5812907" y="0"/>
                </a:lnTo>
                <a:lnTo>
                  <a:pt x="5812907" y="3253493"/>
                </a:lnTo>
                <a:lnTo>
                  <a:pt x="0" y="3253493"/>
                </a:lnTo>
                <a:lnTo>
                  <a:pt x="0" y="0"/>
                </a:lnTo>
                <a:close/>
              </a:path>
            </a:pathLst>
          </a:custGeom>
          <a:blipFill>
            <a:blip r:embed="rId9"/>
            <a:stretch>
              <a:fillRect l="-17825" t="-275836" r="-11562" b="-123997"/>
            </a:stretch>
          </a:blipFill>
          <a:ln w="95250" cap="rnd">
            <a:solidFill>
              <a:srgbClr val="B35400"/>
            </a:solidFill>
            <a:prstDash val="solid"/>
            <a:round/>
          </a:ln>
        </p:spPr>
      </p:sp>
      <p:sp>
        <p:nvSpPr>
          <p:cNvPr name="Freeform 16" id="16"/>
          <p:cNvSpPr/>
          <p:nvPr/>
        </p:nvSpPr>
        <p:spPr>
          <a:xfrm flipH="false" flipV="false" rot="0">
            <a:off x="11050273" y="6171892"/>
            <a:ext cx="5812907" cy="3264171"/>
          </a:xfrm>
          <a:custGeom>
            <a:avLst/>
            <a:gdLst/>
            <a:ahLst/>
            <a:cxnLst/>
            <a:rect r="r" b="b" t="t" l="l"/>
            <a:pathLst>
              <a:path h="3264171" w="5812907">
                <a:moveTo>
                  <a:pt x="0" y="0"/>
                </a:moveTo>
                <a:lnTo>
                  <a:pt x="5812907" y="0"/>
                </a:lnTo>
                <a:lnTo>
                  <a:pt x="5812907" y="3264171"/>
                </a:lnTo>
                <a:lnTo>
                  <a:pt x="0" y="3264171"/>
                </a:lnTo>
                <a:lnTo>
                  <a:pt x="0" y="0"/>
                </a:lnTo>
                <a:close/>
              </a:path>
            </a:pathLst>
          </a:custGeom>
          <a:blipFill>
            <a:blip r:embed="rId10"/>
            <a:stretch>
              <a:fillRect l="-12977" t="-264215" r="-20391" b="-149312"/>
            </a:stretch>
          </a:blipFill>
          <a:ln w="95250" cap="rnd">
            <a:solidFill>
              <a:srgbClr val="B35400"/>
            </a:solidFill>
            <a:prstDash val="solid"/>
            <a:round/>
          </a:ln>
        </p:spPr>
      </p:sp>
      <p:sp>
        <p:nvSpPr>
          <p:cNvPr name="Freeform 17" id="17"/>
          <p:cNvSpPr/>
          <p:nvPr/>
        </p:nvSpPr>
        <p:spPr>
          <a:xfrm flipH="false" flipV="false" rot="0">
            <a:off x="16340377" y="194580"/>
            <a:ext cx="1668240" cy="1668240"/>
          </a:xfrm>
          <a:custGeom>
            <a:avLst/>
            <a:gdLst/>
            <a:ahLst/>
            <a:cxnLst/>
            <a:rect r="r" b="b" t="t" l="l"/>
            <a:pathLst>
              <a:path h="1668240" w="1668240">
                <a:moveTo>
                  <a:pt x="0" y="0"/>
                </a:moveTo>
                <a:lnTo>
                  <a:pt x="1668240" y="0"/>
                </a:lnTo>
                <a:lnTo>
                  <a:pt x="1668240" y="1668240"/>
                </a:lnTo>
                <a:lnTo>
                  <a:pt x="0" y="1668240"/>
                </a:lnTo>
                <a:lnTo>
                  <a:pt x="0" y="0"/>
                </a:lnTo>
                <a:close/>
              </a:path>
            </a:pathLst>
          </a:custGeom>
          <a:blipFill>
            <a:blip r:embed="rId11"/>
            <a:stretch>
              <a:fillRect l="0" t="0" r="0" b="0"/>
            </a:stretch>
          </a:blipFill>
        </p:spPr>
      </p:sp>
    </p:spTree>
  </p:cSld>
  <p:clrMapOvr>
    <a:masterClrMapping/>
  </p:clrMapOvr>
  <p:transition spd="med">
    <p:push dir="l"/>
  </p:transition>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E8A706"/>
        </a:solidFill>
      </p:bgPr>
    </p:bg>
    <p:spTree>
      <p:nvGrpSpPr>
        <p:cNvPr id="1" name=""/>
        <p:cNvGrpSpPr/>
        <p:nvPr/>
      </p:nvGrpSpPr>
      <p:grpSpPr>
        <a:xfrm>
          <a:off x="0" y="0"/>
          <a:ext cx="0" cy="0"/>
          <a:chOff x="0" y="0"/>
          <a:chExt cx="0" cy="0"/>
        </a:xfrm>
      </p:grpSpPr>
      <p:grpSp>
        <p:nvGrpSpPr>
          <p:cNvPr name="Group 2" id="2"/>
          <p:cNvGrpSpPr/>
          <p:nvPr/>
        </p:nvGrpSpPr>
        <p:grpSpPr>
          <a:xfrm rot="0">
            <a:off x="-1552560" y="3883420"/>
            <a:ext cx="20414837" cy="6953749"/>
            <a:chOff x="0" y="0"/>
            <a:chExt cx="27219783" cy="9271666"/>
          </a:xfrm>
        </p:grpSpPr>
        <p:sp>
          <p:nvSpPr>
            <p:cNvPr name="Freeform 3" id="3"/>
            <p:cNvSpPr/>
            <p:nvPr/>
          </p:nvSpPr>
          <p:spPr>
            <a:xfrm flipH="false" flipV="false" rot="0">
              <a:off x="0" y="0"/>
              <a:ext cx="11654734" cy="8836407"/>
            </a:xfrm>
            <a:custGeom>
              <a:avLst/>
              <a:gdLst/>
              <a:ahLst/>
              <a:cxnLst/>
              <a:rect r="r" b="b" t="t" l="l"/>
              <a:pathLst>
                <a:path h="8836407" w="11654734">
                  <a:moveTo>
                    <a:pt x="0" y="0"/>
                  </a:moveTo>
                  <a:lnTo>
                    <a:pt x="11654734" y="0"/>
                  </a:lnTo>
                  <a:lnTo>
                    <a:pt x="11654734" y="8836407"/>
                  </a:lnTo>
                  <a:lnTo>
                    <a:pt x="0" y="8836407"/>
                  </a:lnTo>
                  <a:lnTo>
                    <a:pt x="0" y="0"/>
                  </a:lnTo>
                  <a:close/>
                </a:path>
              </a:pathLst>
            </a:custGeom>
            <a:blipFill>
              <a:blip r:embed="rId2">
                <a:alphaModFix amt="55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7920310" y="2658034"/>
              <a:ext cx="9299473" cy="6239101"/>
            </a:xfrm>
            <a:custGeom>
              <a:avLst/>
              <a:gdLst/>
              <a:ahLst/>
              <a:cxnLst/>
              <a:rect r="r" b="b" t="t" l="l"/>
              <a:pathLst>
                <a:path h="6239101" w="9299473">
                  <a:moveTo>
                    <a:pt x="0" y="0"/>
                  </a:moveTo>
                  <a:lnTo>
                    <a:pt x="9299473" y="0"/>
                  </a:lnTo>
                  <a:lnTo>
                    <a:pt x="9299473" y="6239101"/>
                  </a:lnTo>
                  <a:lnTo>
                    <a:pt x="0" y="6239101"/>
                  </a:lnTo>
                  <a:lnTo>
                    <a:pt x="0" y="0"/>
                  </a:lnTo>
                  <a:close/>
                </a:path>
              </a:pathLst>
            </a:custGeom>
            <a:blipFill>
              <a:blip r:embed="rId4">
                <a:alphaModFix amt="53000"/>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8608014" y="3785266"/>
              <a:ext cx="8177561" cy="5486400"/>
            </a:xfrm>
            <a:custGeom>
              <a:avLst/>
              <a:gdLst/>
              <a:ahLst/>
              <a:cxnLst/>
              <a:rect r="r" b="b" t="t" l="l"/>
              <a:pathLst>
                <a:path h="5486400" w="8177561">
                  <a:moveTo>
                    <a:pt x="0" y="0"/>
                  </a:moveTo>
                  <a:lnTo>
                    <a:pt x="8177561" y="0"/>
                  </a:lnTo>
                  <a:lnTo>
                    <a:pt x="8177561" y="5486400"/>
                  </a:lnTo>
                  <a:lnTo>
                    <a:pt x="0" y="54864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47387" y="1311408"/>
              <a:ext cx="10499142" cy="7960258"/>
            </a:xfrm>
            <a:custGeom>
              <a:avLst/>
              <a:gdLst/>
              <a:ahLst/>
              <a:cxnLst/>
              <a:rect r="r" b="b" t="t" l="l"/>
              <a:pathLst>
                <a:path h="7960258" w="10499142">
                  <a:moveTo>
                    <a:pt x="0" y="0"/>
                  </a:moveTo>
                  <a:lnTo>
                    <a:pt x="10499142" y="0"/>
                  </a:lnTo>
                  <a:lnTo>
                    <a:pt x="10499142" y="7960258"/>
                  </a:lnTo>
                  <a:lnTo>
                    <a:pt x="0" y="796025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436289">
              <a:off x="2783366" y="6183583"/>
              <a:ext cx="575717" cy="1522329"/>
            </a:xfrm>
            <a:custGeom>
              <a:avLst/>
              <a:gdLst/>
              <a:ahLst/>
              <a:cxnLst/>
              <a:rect r="r" b="b" t="t" l="l"/>
              <a:pathLst>
                <a:path h="1522329" w="575717">
                  <a:moveTo>
                    <a:pt x="0" y="0"/>
                  </a:moveTo>
                  <a:lnTo>
                    <a:pt x="575717" y="0"/>
                  </a:lnTo>
                  <a:lnTo>
                    <a:pt x="575717" y="1522329"/>
                  </a:lnTo>
                  <a:lnTo>
                    <a:pt x="0" y="152232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832132">
              <a:off x="8609041" y="6183583"/>
              <a:ext cx="575717" cy="1522329"/>
            </a:xfrm>
            <a:custGeom>
              <a:avLst/>
              <a:gdLst/>
              <a:ahLst/>
              <a:cxnLst/>
              <a:rect r="r" b="b" t="t" l="l"/>
              <a:pathLst>
                <a:path h="1522329" w="575717">
                  <a:moveTo>
                    <a:pt x="0" y="0"/>
                  </a:moveTo>
                  <a:lnTo>
                    <a:pt x="575717" y="0"/>
                  </a:lnTo>
                  <a:lnTo>
                    <a:pt x="575717" y="1522329"/>
                  </a:lnTo>
                  <a:lnTo>
                    <a:pt x="0" y="152232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grpSp>
        <p:nvGrpSpPr>
          <p:cNvPr name="Group 9" id="9"/>
          <p:cNvGrpSpPr/>
          <p:nvPr/>
        </p:nvGrpSpPr>
        <p:grpSpPr>
          <a:xfrm rot="0">
            <a:off x="1028700" y="1175033"/>
            <a:ext cx="16230600" cy="7936934"/>
            <a:chOff x="0" y="0"/>
            <a:chExt cx="4274726" cy="2090386"/>
          </a:xfrm>
        </p:grpSpPr>
        <p:sp>
          <p:nvSpPr>
            <p:cNvPr name="Freeform 10" id="10"/>
            <p:cNvSpPr/>
            <p:nvPr/>
          </p:nvSpPr>
          <p:spPr>
            <a:xfrm flipH="false" flipV="false" rot="0">
              <a:off x="0" y="0"/>
              <a:ext cx="4274726" cy="2090386"/>
            </a:xfrm>
            <a:custGeom>
              <a:avLst/>
              <a:gdLst/>
              <a:ahLst/>
              <a:cxnLst/>
              <a:rect r="r" b="b" t="t" l="l"/>
              <a:pathLst>
                <a:path h="2090386" w="4274726">
                  <a:moveTo>
                    <a:pt x="24327" y="0"/>
                  </a:moveTo>
                  <a:lnTo>
                    <a:pt x="4250399" y="0"/>
                  </a:lnTo>
                  <a:cubicBezTo>
                    <a:pt x="4263834" y="0"/>
                    <a:pt x="4274726" y="10891"/>
                    <a:pt x="4274726" y="24327"/>
                  </a:cubicBezTo>
                  <a:lnTo>
                    <a:pt x="4274726" y="2066059"/>
                  </a:lnTo>
                  <a:cubicBezTo>
                    <a:pt x="4274726" y="2072511"/>
                    <a:pt x="4272163" y="2078699"/>
                    <a:pt x="4267601" y="2083261"/>
                  </a:cubicBezTo>
                  <a:cubicBezTo>
                    <a:pt x="4263039" y="2087823"/>
                    <a:pt x="4256851" y="2090386"/>
                    <a:pt x="4250399" y="2090386"/>
                  </a:cubicBezTo>
                  <a:lnTo>
                    <a:pt x="24327" y="2090386"/>
                  </a:lnTo>
                  <a:cubicBezTo>
                    <a:pt x="10891" y="2090386"/>
                    <a:pt x="0" y="2079495"/>
                    <a:pt x="0" y="2066059"/>
                  </a:cubicBezTo>
                  <a:lnTo>
                    <a:pt x="0" y="24327"/>
                  </a:lnTo>
                  <a:cubicBezTo>
                    <a:pt x="0" y="10891"/>
                    <a:pt x="10891" y="0"/>
                    <a:pt x="24327" y="0"/>
                  </a:cubicBezTo>
                  <a:close/>
                </a:path>
              </a:pathLst>
            </a:custGeom>
            <a:solidFill>
              <a:srgbClr val="B35400">
                <a:alpha val="56863"/>
              </a:srgbClr>
            </a:solidFill>
          </p:spPr>
        </p:sp>
        <p:sp>
          <p:nvSpPr>
            <p:cNvPr name="TextBox 11" id="11"/>
            <p:cNvSpPr txBox="true"/>
            <p:nvPr/>
          </p:nvSpPr>
          <p:spPr>
            <a:xfrm>
              <a:off x="0" y="-76200"/>
              <a:ext cx="4274726" cy="2166586"/>
            </a:xfrm>
            <a:prstGeom prst="rect">
              <a:avLst/>
            </a:prstGeom>
          </p:spPr>
          <p:txBody>
            <a:bodyPr anchor="ctr" rtlCol="false" tIns="50800" lIns="50800" bIns="50800" rIns="50800"/>
            <a:lstStyle/>
            <a:p>
              <a:pPr algn="ctr">
                <a:lnSpc>
                  <a:spcPts val="5221"/>
                </a:lnSpc>
                <a:spcBef>
                  <a:spcPct val="0"/>
                </a:spcBef>
              </a:pPr>
            </a:p>
          </p:txBody>
        </p:sp>
      </p:grpSp>
      <p:sp>
        <p:nvSpPr>
          <p:cNvPr name="Freeform 12" id="12"/>
          <p:cNvSpPr/>
          <p:nvPr/>
        </p:nvSpPr>
        <p:spPr>
          <a:xfrm flipH="false" flipV="false" rot="0">
            <a:off x="0" y="0"/>
            <a:ext cx="2396613" cy="2396613"/>
          </a:xfrm>
          <a:custGeom>
            <a:avLst/>
            <a:gdLst/>
            <a:ahLst/>
            <a:cxnLst/>
            <a:rect r="r" b="b" t="t" l="l"/>
            <a:pathLst>
              <a:path h="2396613" w="2396613">
                <a:moveTo>
                  <a:pt x="0" y="0"/>
                </a:moveTo>
                <a:lnTo>
                  <a:pt x="2396613" y="0"/>
                </a:lnTo>
                <a:lnTo>
                  <a:pt x="2396613" y="2396613"/>
                </a:lnTo>
                <a:lnTo>
                  <a:pt x="0" y="2396613"/>
                </a:lnTo>
                <a:lnTo>
                  <a:pt x="0" y="0"/>
                </a:lnTo>
                <a:close/>
              </a:path>
            </a:pathLst>
          </a:custGeom>
          <a:blipFill>
            <a:blip r:embed="rId8"/>
            <a:stretch>
              <a:fillRect l="-105640" t="-23315" r="-101654" b="-81175"/>
            </a:stretch>
          </a:blipFill>
        </p:spPr>
      </p:sp>
      <p:sp>
        <p:nvSpPr>
          <p:cNvPr name="TextBox 13" id="13"/>
          <p:cNvSpPr txBox="true"/>
          <p:nvPr/>
        </p:nvSpPr>
        <p:spPr>
          <a:xfrm rot="0">
            <a:off x="4740711" y="998281"/>
            <a:ext cx="8806578" cy="1719107"/>
          </a:xfrm>
          <a:prstGeom prst="rect">
            <a:avLst/>
          </a:prstGeom>
        </p:spPr>
        <p:txBody>
          <a:bodyPr anchor="t" rtlCol="false" tIns="0" lIns="0" bIns="0" rIns="0">
            <a:spAutoFit/>
          </a:bodyPr>
          <a:lstStyle/>
          <a:p>
            <a:pPr algn="ctr" marL="0" indent="0" lvl="0">
              <a:lnSpc>
                <a:spcPts val="13962"/>
              </a:lnSpc>
              <a:spcBef>
                <a:spcPct val="0"/>
              </a:spcBef>
            </a:pPr>
            <a:r>
              <a:rPr lang="en-US" sz="9973">
                <a:solidFill>
                  <a:srgbClr val="000000"/>
                </a:solidFill>
                <a:latin typeface="Norwester"/>
                <a:ea typeface="Norwester"/>
                <a:cs typeface="Norwester"/>
                <a:sym typeface="Norwester"/>
              </a:rPr>
              <a:t>Expert Opinion</a:t>
            </a:r>
          </a:p>
        </p:txBody>
      </p:sp>
      <p:sp>
        <p:nvSpPr>
          <p:cNvPr name="TextBox 14" id="14"/>
          <p:cNvSpPr txBox="true"/>
          <p:nvPr/>
        </p:nvSpPr>
        <p:spPr>
          <a:xfrm rot="0">
            <a:off x="1618886" y="2628179"/>
            <a:ext cx="10809097" cy="1346913"/>
          </a:xfrm>
          <a:prstGeom prst="rect">
            <a:avLst/>
          </a:prstGeom>
        </p:spPr>
        <p:txBody>
          <a:bodyPr anchor="t" rtlCol="false" tIns="0" lIns="0" bIns="0" rIns="0">
            <a:spAutoFit/>
          </a:bodyPr>
          <a:lstStyle/>
          <a:p>
            <a:pPr algn="l">
              <a:lnSpc>
                <a:spcPts val="5413"/>
              </a:lnSpc>
            </a:pPr>
            <a:r>
              <a:rPr lang="en-US" sz="3866">
                <a:solidFill>
                  <a:srgbClr val="000000"/>
                </a:solidFill>
                <a:latin typeface="DejaVu Serif"/>
                <a:ea typeface="DejaVu Serif"/>
                <a:cs typeface="DejaVu Serif"/>
                <a:sym typeface="DejaVu Serif"/>
              </a:rPr>
              <a:t>These were some of the experts we contacted about our problem or solution.</a:t>
            </a:r>
          </a:p>
        </p:txBody>
      </p:sp>
      <p:grpSp>
        <p:nvGrpSpPr>
          <p:cNvPr name="Group 15" id="15"/>
          <p:cNvGrpSpPr/>
          <p:nvPr/>
        </p:nvGrpSpPr>
        <p:grpSpPr>
          <a:xfrm rot="0">
            <a:off x="2841990" y="9338718"/>
            <a:ext cx="11625735" cy="708666"/>
            <a:chOff x="0" y="0"/>
            <a:chExt cx="2188873" cy="133426"/>
          </a:xfrm>
        </p:grpSpPr>
        <p:sp>
          <p:nvSpPr>
            <p:cNvPr name="Freeform 16" id="16"/>
            <p:cNvSpPr/>
            <p:nvPr/>
          </p:nvSpPr>
          <p:spPr>
            <a:xfrm flipH="false" flipV="false" rot="0">
              <a:off x="0" y="0"/>
              <a:ext cx="2188873" cy="133426"/>
            </a:xfrm>
            <a:custGeom>
              <a:avLst/>
              <a:gdLst/>
              <a:ahLst/>
              <a:cxnLst/>
              <a:rect r="r" b="b" t="t" l="l"/>
              <a:pathLst>
                <a:path h="133426" w="2188873">
                  <a:moveTo>
                    <a:pt x="66593" y="0"/>
                  </a:moveTo>
                  <a:lnTo>
                    <a:pt x="2122280" y="0"/>
                  </a:lnTo>
                  <a:cubicBezTo>
                    <a:pt x="2159059" y="0"/>
                    <a:pt x="2188873" y="29815"/>
                    <a:pt x="2188873" y="66593"/>
                  </a:cubicBezTo>
                  <a:lnTo>
                    <a:pt x="2188873" y="66834"/>
                  </a:lnTo>
                  <a:cubicBezTo>
                    <a:pt x="2188873" y="103612"/>
                    <a:pt x="2159059" y="133426"/>
                    <a:pt x="2122280" y="133426"/>
                  </a:cubicBezTo>
                  <a:lnTo>
                    <a:pt x="66593" y="133426"/>
                  </a:lnTo>
                  <a:cubicBezTo>
                    <a:pt x="29815" y="133426"/>
                    <a:pt x="0" y="103612"/>
                    <a:pt x="0" y="66834"/>
                  </a:cubicBezTo>
                  <a:lnTo>
                    <a:pt x="0" y="66593"/>
                  </a:lnTo>
                  <a:cubicBezTo>
                    <a:pt x="0" y="29815"/>
                    <a:pt x="29815" y="0"/>
                    <a:pt x="66593" y="0"/>
                  </a:cubicBezTo>
                  <a:close/>
                </a:path>
              </a:pathLst>
            </a:custGeom>
            <a:solidFill>
              <a:srgbClr val="FFFFFF">
                <a:alpha val="74902"/>
              </a:srgbClr>
            </a:solidFill>
          </p:spPr>
        </p:sp>
        <p:sp>
          <p:nvSpPr>
            <p:cNvPr name="TextBox 17" id="17"/>
            <p:cNvSpPr txBox="true"/>
            <p:nvPr/>
          </p:nvSpPr>
          <p:spPr>
            <a:xfrm>
              <a:off x="0" y="-352425"/>
              <a:ext cx="2188873" cy="485851"/>
            </a:xfrm>
            <a:prstGeom prst="rect">
              <a:avLst/>
            </a:prstGeom>
          </p:spPr>
          <p:txBody>
            <a:bodyPr anchor="ctr" rtlCol="false" tIns="50800" lIns="50800" bIns="50800" rIns="50800"/>
            <a:lstStyle/>
            <a:p>
              <a:pPr algn="ctr">
                <a:lnSpc>
                  <a:spcPts val="25060"/>
                </a:lnSpc>
              </a:pPr>
            </a:p>
          </p:txBody>
        </p:sp>
      </p:grpSp>
      <p:sp>
        <p:nvSpPr>
          <p:cNvPr name="TextBox 18" id="18"/>
          <p:cNvSpPr txBox="true"/>
          <p:nvPr/>
        </p:nvSpPr>
        <p:spPr>
          <a:xfrm rot="0">
            <a:off x="3204230" y="9342214"/>
            <a:ext cx="10766183" cy="615950"/>
          </a:xfrm>
          <a:prstGeom prst="rect">
            <a:avLst/>
          </a:prstGeom>
        </p:spPr>
        <p:txBody>
          <a:bodyPr anchor="t" rtlCol="false" tIns="0" lIns="0" bIns="0" rIns="0">
            <a:spAutoFit/>
          </a:bodyPr>
          <a:lstStyle/>
          <a:p>
            <a:pPr algn="ctr">
              <a:lnSpc>
                <a:spcPts val="4900"/>
              </a:lnSpc>
            </a:pPr>
            <a:r>
              <a:rPr lang="en-US" sz="3500">
                <a:solidFill>
                  <a:srgbClr val="000000"/>
                </a:solidFill>
                <a:latin typeface="DejaVu Serif"/>
                <a:ea typeface="DejaVu Serif"/>
                <a:cs typeface="DejaVu Serif"/>
                <a:sym typeface="DejaVu Serif"/>
              </a:rPr>
              <a:t>See pages 17-20 of the Innovation Design file</a:t>
            </a:r>
          </a:p>
        </p:txBody>
      </p:sp>
      <p:sp>
        <p:nvSpPr>
          <p:cNvPr name="Freeform 19" id="19"/>
          <p:cNvSpPr/>
          <p:nvPr/>
        </p:nvSpPr>
        <p:spPr>
          <a:xfrm flipH="false" flipV="false" rot="0">
            <a:off x="4318883" y="4183154"/>
            <a:ext cx="2017794" cy="2034540"/>
          </a:xfrm>
          <a:custGeom>
            <a:avLst/>
            <a:gdLst/>
            <a:ahLst/>
            <a:cxnLst/>
            <a:rect r="r" b="b" t="t" l="l"/>
            <a:pathLst>
              <a:path h="2034540" w="2017794">
                <a:moveTo>
                  <a:pt x="0" y="0"/>
                </a:moveTo>
                <a:lnTo>
                  <a:pt x="2017794" y="0"/>
                </a:lnTo>
                <a:lnTo>
                  <a:pt x="2017794" y="2034540"/>
                </a:lnTo>
                <a:lnTo>
                  <a:pt x="0" y="2034540"/>
                </a:lnTo>
                <a:lnTo>
                  <a:pt x="0" y="0"/>
                </a:lnTo>
                <a:close/>
              </a:path>
            </a:pathLst>
          </a:custGeom>
          <a:blipFill>
            <a:blip r:embed="rId9"/>
            <a:stretch>
              <a:fillRect l="-8545" t="0" r="0" b="0"/>
            </a:stretch>
          </a:blipFill>
          <a:ln w="76200" cap="sq">
            <a:solidFill>
              <a:srgbClr val="B35400"/>
            </a:solidFill>
            <a:prstDash val="solid"/>
            <a:miter/>
          </a:ln>
        </p:spPr>
      </p:sp>
      <p:sp>
        <p:nvSpPr>
          <p:cNvPr name="Freeform 20" id="20"/>
          <p:cNvSpPr/>
          <p:nvPr/>
        </p:nvSpPr>
        <p:spPr>
          <a:xfrm flipH="false" flipV="false" rot="0">
            <a:off x="9551857" y="4090905"/>
            <a:ext cx="1545870" cy="2061160"/>
          </a:xfrm>
          <a:custGeom>
            <a:avLst/>
            <a:gdLst/>
            <a:ahLst/>
            <a:cxnLst/>
            <a:rect r="r" b="b" t="t" l="l"/>
            <a:pathLst>
              <a:path h="2061160" w="1545870">
                <a:moveTo>
                  <a:pt x="0" y="0"/>
                </a:moveTo>
                <a:lnTo>
                  <a:pt x="1545870" y="0"/>
                </a:lnTo>
                <a:lnTo>
                  <a:pt x="1545870" y="2061160"/>
                </a:lnTo>
                <a:lnTo>
                  <a:pt x="0" y="2061160"/>
                </a:lnTo>
                <a:lnTo>
                  <a:pt x="0" y="0"/>
                </a:lnTo>
                <a:close/>
              </a:path>
            </a:pathLst>
          </a:custGeom>
          <a:blipFill>
            <a:blip r:embed="rId10"/>
            <a:stretch>
              <a:fillRect l="0" t="0" r="0" b="0"/>
            </a:stretch>
          </a:blipFill>
          <a:ln w="76200" cap="sq">
            <a:solidFill>
              <a:srgbClr val="B35400"/>
            </a:solidFill>
            <a:prstDash val="solid"/>
            <a:miter/>
          </a:ln>
        </p:spPr>
      </p:sp>
      <p:sp>
        <p:nvSpPr>
          <p:cNvPr name="Freeform 21" id="21"/>
          <p:cNvSpPr/>
          <p:nvPr/>
        </p:nvSpPr>
        <p:spPr>
          <a:xfrm flipH="false" flipV="false" rot="0">
            <a:off x="14349703" y="4090905"/>
            <a:ext cx="1930004" cy="1930004"/>
          </a:xfrm>
          <a:custGeom>
            <a:avLst/>
            <a:gdLst/>
            <a:ahLst/>
            <a:cxnLst/>
            <a:rect r="r" b="b" t="t" l="l"/>
            <a:pathLst>
              <a:path h="1930004" w="1930004">
                <a:moveTo>
                  <a:pt x="0" y="0"/>
                </a:moveTo>
                <a:lnTo>
                  <a:pt x="1930005" y="0"/>
                </a:lnTo>
                <a:lnTo>
                  <a:pt x="1930005" y="1930004"/>
                </a:lnTo>
                <a:lnTo>
                  <a:pt x="0" y="1930004"/>
                </a:lnTo>
                <a:lnTo>
                  <a:pt x="0" y="0"/>
                </a:lnTo>
                <a:close/>
              </a:path>
            </a:pathLst>
          </a:custGeom>
          <a:blipFill>
            <a:blip r:embed="rId11"/>
            <a:stretch>
              <a:fillRect l="0" t="0" r="0" b="0"/>
            </a:stretch>
          </a:blipFill>
          <a:ln w="76200" cap="sq">
            <a:solidFill>
              <a:srgbClr val="B35400"/>
            </a:solidFill>
            <a:prstDash val="solid"/>
            <a:miter/>
          </a:ln>
        </p:spPr>
      </p:sp>
      <p:sp>
        <p:nvSpPr>
          <p:cNvPr name="Freeform 22" id="22"/>
          <p:cNvSpPr/>
          <p:nvPr/>
        </p:nvSpPr>
        <p:spPr>
          <a:xfrm flipH="false" flipV="false" rot="0">
            <a:off x="4318883" y="6835545"/>
            <a:ext cx="1965747" cy="1960889"/>
          </a:xfrm>
          <a:custGeom>
            <a:avLst/>
            <a:gdLst/>
            <a:ahLst/>
            <a:cxnLst/>
            <a:rect r="r" b="b" t="t" l="l"/>
            <a:pathLst>
              <a:path h="1960889" w="1965747">
                <a:moveTo>
                  <a:pt x="0" y="0"/>
                </a:moveTo>
                <a:lnTo>
                  <a:pt x="1965746" y="0"/>
                </a:lnTo>
                <a:lnTo>
                  <a:pt x="1965746" y="1960889"/>
                </a:lnTo>
                <a:lnTo>
                  <a:pt x="0" y="1960889"/>
                </a:lnTo>
                <a:lnTo>
                  <a:pt x="0" y="0"/>
                </a:lnTo>
                <a:close/>
              </a:path>
            </a:pathLst>
          </a:custGeom>
          <a:blipFill>
            <a:blip r:embed="rId12"/>
            <a:stretch>
              <a:fillRect l="0" t="0" r="-532" b="-34780"/>
            </a:stretch>
          </a:blipFill>
          <a:ln w="76200" cap="sq">
            <a:solidFill>
              <a:srgbClr val="B35400"/>
            </a:solidFill>
            <a:prstDash val="solid"/>
            <a:miter/>
          </a:ln>
        </p:spPr>
      </p:sp>
      <p:sp>
        <p:nvSpPr>
          <p:cNvPr name="Freeform 23" id="23"/>
          <p:cNvSpPr/>
          <p:nvPr/>
        </p:nvSpPr>
        <p:spPr>
          <a:xfrm flipH="false" flipV="false" rot="0">
            <a:off x="9349624" y="6835545"/>
            <a:ext cx="2022611" cy="1997714"/>
          </a:xfrm>
          <a:custGeom>
            <a:avLst/>
            <a:gdLst/>
            <a:ahLst/>
            <a:cxnLst/>
            <a:rect r="r" b="b" t="t" l="l"/>
            <a:pathLst>
              <a:path h="1997714" w="2022611">
                <a:moveTo>
                  <a:pt x="0" y="0"/>
                </a:moveTo>
                <a:lnTo>
                  <a:pt x="2022610" y="0"/>
                </a:lnTo>
                <a:lnTo>
                  <a:pt x="2022610" y="1997714"/>
                </a:lnTo>
                <a:lnTo>
                  <a:pt x="0" y="1997714"/>
                </a:lnTo>
                <a:lnTo>
                  <a:pt x="0" y="0"/>
                </a:lnTo>
                <a:close/>
              </a:path>
            </a:pathLst>
          </a:custGeom>
          <a:blipFill>
            <a:blip r:embed="rId13"/>
            <a:stretch>
              <a:fillRect l="0" t="-10711" r="-2894" b="-28609"/>
            </a:stretch>
          </a:blipFill>
          <a:ln w="76200" cap="sq">
            <a:solidFill>
              <a:srgbClr val="B35400"/>
            </a:solidFill>
            <a:prstDash val="solid"/>
            <a:miter/>
          </a:ln>
        </p:spPr>
      </p:sp>
      <p:sp>
        <p:nvSpPr>
          <p:cNvPr name="Freeform 24" id="24"/>
          <p:cNvSpPr/>
          <p:nvPr/>
        </p:nvSpPr>
        <p:spPr>
          <a:xfrm flipH="false" flipV="false" rot="0">
            <a:off x="14349703" y="6798719"/>
            <a:ext cx="1930004" cy="1997714"/>
          </a:xfrm>
          <a:custGeom>
            <a:avLst/>
            <a:gdLst/>
            <a:ahLst/>
            <a:cxnLst/>
            <a:rect r="r" b="b" t="t" l="l"/>
            <a:pathLst>
              <a:path h="1997714" w="1930004">
                <a:moveTo>
                  <a:pt x="0" y="0"/>
                </a:moveTo>
                <a:lnTo>
                  <a:pt x="1930005" y="0"/>
                </a:lnTo>
                <a:lnTo>
                  <a:pt x="1930005" y="1997715"/>
                </a:lnTo>
                <a:lnTo>
                  <a:pt x="0" y="1997715"/>
                </a:lnTo>
                <a:lnTo>
                  <a:pt x="0" y="0"/>
                </a:lnTo>
                <a:close/>
              </a:path>
            </a:pathLst>
          </a:custGeom>
          <a:blipFill>
            <a:blip r:embed="rId14"/>
            <a:stretch>
              <a:fillRect l="-26856" t="0" r="-28211" b="0"/>
            </a:stretch>
          </a:blipFill>
          <a:ln w="76200" cap="sq">
            <a:solidFill>
              <a:srgbClr val="B35400"/>
            </a:solidFill>
            <a:prstDash val="solid"/>
            <a:miter/>
          </a:ln>
        </p:spPr>
      </p:sp>
      <p:sp>
        <p:nvSpPr>
          <p:cNvPr name="TextBox 25" id="25"/>
          <p:cNvSpPr txBox="true"/>
          <p:nvPr/>
        </p:nvSpPr>
        <p:spPr>
          <a:xfrm rot="0">
            <a:off x="1618886" y="4126004"/>
            <a:ext cx="2565535" cy="2091690"/>
          </a:xfrm>
          <a:prstGeom prst="rect">
            <a:avLst/>
          </a:prstGeom>
        </p:spPr>
        <p:txBody>
          <a:bodyPr anchor="t" rtlCol="false" tIns="0" lIns="0" bIns="0" rIns="0">
            <a:spAutoFit/>
          </a:bodyPr>
          <a:lstStyle/>
          <a:p>
            <a:pPr algn="ctr">
              <a:lnSpc>
                <a:spcPts val="3359"/>
              </a:lnSpc>
              <a:spcBef>
                <a:spcPct val="0"/>
              </a:spcBef>
            </a:pPr>
            <a:r>
              <a:rPr lang="en-US" b="true" sz="2400">
                <a:solidFill>
                  <a:srgbClr val="000000"/>
                </a:solidFill>
                <a:latin typeface="DejaVu Serif Bold"/>
                <a:ea typeface="DejaVu Serif Bold"/>
                <a:cs typeface="DejaVu Serif Bold"/>
                <a:sym typeface="DejaVu Serif Bold"/>
              </a:rPr>
              <a:t>David Howard: </a:t>
            </a:r>
            <a:r>
              <a:rPr lang="en-US" sz="2400">
                <a:solidFill>
                  <a:srgbClr val="000000"/>
                </a:solidFill>
                <a:latin typeface="DejaVu Serif"/>
                <a:ea typeface="DejaVu Serif"/>
                <a:cs typeface="DejaVu Serif"/>
                <a:sym typeface="DejaVu Serif"/>
              </a:rPr>
              <a:t>CSIRO robot design and interactions group leader </a:t>
            </a:r>
          </a:p>
        </p:txBody>
      </p:sp>
      <p:sp>
        <p:nvSpPr>
          <p:cNvPr name="TextBox 26" id="26"/>
          <p:cNvSpPr txBox="true"/>
          <p:nvPr/>
        </p:nvSpPr>
        <p:spPr>
          <a:xfrm rot="0">
            <a:off x="6609579" y="4335554"/>
            <a:ext cx="2669376" cy="1672590"/>
          </a:xfrm>
          <a:prstGeom prst="rect">
            <a:avLst/>
          </a:prstGeom>
        </p:spPr>
        <p:txBody>
          <a:bodyPr anchor="t" rtlCol="false" tIns="0" lIns="0" bIns="0" rIns="0">
            <a:spAutoFit/>
          </a:bodyPr>
          <a:lstStyle/>
          <a:p>
            <a:pPr algn="ctr">
              <a:lnSpc>
                <a:spcPts val="3359"/>
              </a:lnSpc>
              <a:spcBef>
                <a:spcPct val="0"/>
              </a:spcBef>
            </a:pPr>
            <a:r>
              <a:rPr lang="en-US" b="true" sz="2400">
                <a:solidFill>
                  <a:srgbClr val="000000"/>
                </a:solidFill>
                <a:latin typeface="DejaVu Serif Bold"/>
                <a:ea typeface="DejaVu Serif Bold"/>
                <a:cs typeface="DejaVu Serif Bold"/>
                <a:sym typeface="DejaVu Serif Bold"/>
              </a:rPr>
              <a:t>Mick O’Leary: </a:t>
            </a:r>
            <a:r>
              <a:rPr lang="en-US" sz="2400">
                <a:solidFill>
                  <a:srgbClr val="000000"/>
                </a:solidFill>
                <a:latin typeface="DejaVu Serif"/>
                <a:ea typeface="DejaVu Serif"/>
                <a:cs typeface="DejaVu Serif"/>
                <a:sym typeface="DejaVu Serif"/>
              </a:rPr>
              <a:t>associate professor in UWA</a:t>
            </a:r>
          </a:p>
        </p:txBody>
      </p:sp>
      <p:sp>
        <p:nvSpPr>
          <p:cNvPr name="TextBox 27" id="27"/>
          <p:cNvSpPr txBox="true"/>
          <p:nvPr/>
        </p:nvSpPr>
        <p:spPr>
          <a:xfrm rot="0">
            <a:off x="11505584" y="4191037"/>
            <a:ext cx="2614361" cy="1672590"/>
          </a:xfrm>
          <a:prstGeom prst="rect">
            <a:avLst/>
          </a:prstGeom>
        </p:spPr>
        <p:txBody>
          <a:bodyPr anchor="t" rtlCol="false" tIns="0" lIns="0" bIns="0" rIns="0">
            <a:spAutoFit/>
          </a:bodyPr>
          <a:lstStyle/>
          <a:p>
            <a:pPr algn="ctr">
              <a:lnSpc>
                <a:spcPts val="3359"/>
              </a:lnSpc>
              <a:spcBef>
                <a:spcPct val="0"/>
              </a:spcBef>
            </a:pPr>
            <a:r>
              <a:rPr lang="en-US" b="true" sz="2400">
                <a:solidFill>
                  <a:srgbClr val="000000"/>
                </a:solidFill>
                <a:latin typeface="DejaVu Serif Bold"/>
                <a:ea typeface="DejaVu Serif Bold"/>
                <a:cs typeface="DejaVu Serif Bold"/>
                <a:sym typeface="DejaVu Serif Bold"/>
              </a:rPr>
              <a:t>Josh Pinskier: </a:t>
            </a:r>
            <a:r>
              <a:rPr lang="en-US" sz="2400">
                <a:solidFill>
                  <a:srgbClr val="000000"/>
                </a:solidFill>
                <a:latin typeface="DejaVu Serif"/>
                <a:ea typeface="DejaVu Serif"/>
                <a:cs typeface="DejaVu Serif"/>
                <a:sym typeface="DejaVu Serif"/>
              </a:rPr>
              <a:t>CSIRO senior researcher in soft robotics</a:t>
            </a:r>
          </a:p>
        </p:txBody>
      </p:sp>
      <p:sp>
        <p:nvSpPr>
          <p:cNvPr name="TextBox 28" id="28"/>
          <p:cNvSpPr txBox="true"/>
          <p:nvPr/>
        </p:nvSpPr>
        <p:spPr>
          <a:xfrm rot="0">
            <a:off x="1618886" y="6778395"/>
            <a:ext cx="2565535" cy="2091690"/>
          </a:xfrm>
          <a:prstGeom prst="rect">
            <a:avLst/>
          </a:prstGeom>
        </p:spPr>
        <p:txBody>
          <a:bodyPr anchor="t" rtlCol="false" tIns="0" lIns="0" bIns="0" rIns="0">
            <a:spAutoFit/>
          </a:bodyPr>
          <a:lstStyle/>
          <a:p>
            <a:pPr algn="ctr">
              <a:lnSpc>
                <a:spcPts val="3359"/>
              </a:lnSpc>
              <a:spcBef>
                <a:spcPct val="0"/>
              </a:spcBef>
            </a:pPr>
            <a:r>
              <a:rPr lang="en-US" b="true" sz="2400">
                <a:solidFill>
                  <a:srgbClr val="000000"/>
                </a:solidFill>
                <a:latin typeface="DejaVu Serif Bold"/>
                <a:ea typeface="DejaVu Serif Bold"/>
                <a:cs typeface="DejaVu Serif Bold"/>
                <a:sym typeface="DejaVu Serif Bold"/>
              </a:rPr>
              <a:t>Deb Shefi: </a:t>
            </a:r>
            <a:r>
              <a:rPr lang="en-US" sz="2400">
                <a:solidFill>
                  <a:srgbClr val="000000"/>
                </a:solidFill>
                <a:latin typeface="DejaVu Serif"/>
                <a:ea typeface="DejaVu Serif"/>
                <a:cs typeface="DejaVu Serif"/>
                <a:sym typeface="DejaVu Serif"/>
              </a:rPr>
              <a:t>Curator of Maritime Archaeolgy at the WA Museum</a:t>
            </a:r>
          </a:p>
        </p:txBody>
      </p:sp>
      <p:sp>
        <p:nvSpPr>
          <p:cNvPr name="TextBox 29" id="29"/>
          <p:cNvSpPr txBox="true"/>
          <p:nvPr/>
        </p:nvSpPr>
        <p:spPr>
          <a:xfrm rot="0">
            <a:off x="6474624" y="6741569"/>
            <a:ext cx="2669376" cy="2091690"/>
          </a:xfrm>
          <a:prstGeom prst="rect">
            <a:avLst/>
          </a:prstGeom>
        </p:spPr>
        <p:txBody>
          <a:bodyPr anchor="t" rtlCol="false" tIns="0" lIns="0" bIns="0" rIns="0">
            <a:spAutoFit/>
          </a:bodyPr>
          <a:lstStyle/>
          <a:p>
            <a:pPr algn="ctr">
              <a:lnSpc>
                <a:spcPts val="3359"/>
              </a:lnSpc>
              <a:spcBef>
                <a:spcPct val="0"/>
              </a:spcBef>
            </a:pPr>
            <a:r>
              <a:rPr lang="en-US" b="true" sz="2400">
                <a:solidFill>
                  <a:srgbClr val="000000"/>
                </a:solidFill>
                <a:latin typeface="DejaVu Serif Bold"/>
                <a:ea typeface="DejaVu Serif Bold"/>
                <a:cs typeface="DejaVu Serif Bold"/>
                <a:sym typeface="DejaVu Serif Bold"/>
              </a:rPr>
              <a:t>Ross Anderson: </a:t>
            </a:r>
            <a:r>
              <a:rPr lang="en-US" sz="2400">
                <a:solidFill>
                  <a:srgbClr val="000000"/>
                </a:solidFill>
                <a:latin typeface="DejaVu Serif"/>
                <a:ea typeface="DejaVu Serif"/>
                <a:cs typeface="DejaVu Serif"/>
                <a:sym typeface="DejaVu Serif"/>
              </a:rPr>
              <a:t>President of the Australasian Association of Maritime History</a:t>
            </a:r>
          </a:p>
        </p:txBody>
      </p:sp>
      <p:sp>
        <p:nvSpPr>
          <p:cNvPr name="TextBox 30" id="30"/>
          <p:cNvSpPr txBox="true"/>
          <p:nvPr/>
        </p:nvSpPr>
        <p:spPr>
          <a:xfrm rot="0">
            <a:off x="11505584" y="6778625"/>
            <a:ext cx="2614361" cy="2091459"/>
          </a:xfrm>
          <a:prstGeom prst="rect">
            <a:avLst/>
          </a:prstGeom>
        </p:spPr>
        <p:txBody>
          <a:bodyPr anchor="t" rtlCol="false" tIns="0" lIns="0" bIns="0" rIns="0">
            <a:spAutoFit/>
          </a:bodyPr>
          <a:lstStyle/>
          <a:p>
            <a:pPr algn="ctr">
              <a:lnSpc>
                <a:spcPts val="3372"/>
              </a:lnSpc>
              <a:spcBef>
                <a:spcPct val="0"/>
              </a:spcBef>
            </a:pPr>
            <a:r>
              <a:rPr lang="en-US" b="true" sz="2409">
                <a:solidFill>
                  <a:srgbClr val="000000"/>
                </a:solidFill>
                <a:latin typeface="DejaVu Serif Bold"/>
                <a:ea typeface="DejaVu Serif Bold"/>
                <a:cs typeface="DejaVu Serif Bold"/>
                <a:sym typeface="DejaVu Serif Bold"/>
              </a:rPr>
              <a:t>Todd Bond: </a:t>
            </a:r>
            <a:r>
              <a:rPr lang="en-US" sz="2409">
                <a:solidFill>
                  <a:srgbClr val="000000"/>
                </a:solidFill>
                <a:latin typeface="DejaVu Serif"/>
                <a:ea typeface="DejaVu Serif"/>
                <a:cs typeface="DejaVu Serif"/>
                <a:sym typeface="DejaVu Serif"/>
              </a:rPr>
              <a:t>Deputy Director of the Minderoo-UWA Deep-Sea Research Centre</a:t>
            </a:r>
          </a:p>
        </p:txBody>
      </p:sp>
      <p:sp>
        <p:nvSpPr>
          <p:cNvPr name="Freeform 31" id="31"/>
          <p:cNvSpPr/>
          <p:nvPr/>
        </p:nvSpPr>
        <p:spPr>
          <a:xfrm flipH="false" flipV="false" rot="0">
            <a:off x="16026245" y="466762"/>
            <a:ext cx="1674816" cy="1674816"/>
          </a:xfrm>
          <a:custGeom>
            <a:avLst/>
            <a:gdLst/>
            <a:ahLst/>
            <a:cxnLst/>
            <a:rect r="r" b="b" t="t" l="l"/>
            <a:pathLst>
              <a:path h="1674816" w="1674816">
                <a:moveTo>
                  <a:pt x="0" y="0"/>
                </a:moveTo>
                <a:lnTo>
                  <a:pt x="1674817" y="0"/>
                </a:lnTo>
                <a:lnTo>
                  <a:pt x="1674817" y="1674816"/>
                </a:lnTo>
                <a:lnTo>
                  <a:pt x="0" y="1674816"/>
                </a:lnTo>
                <a:lnTo>
                  <a:pt x="0" y="0"/>
                </a:lnTo>
                <a:close/>
              </a:path>
            </a:pathLst>
          </a:custGeom>
          <a:blipFill>
            <a:blip r:embed="rId15"/>
            <a:stretch>
              <a:fillRect l="0" t="0" r="0" b="0"/>
            </a:stretch>
          </a:blipFill>
        </p:spPr>
      </p:sp>
    </p:spTree>
  </p:cSld>
  <p:clrMapOvr>
    <a:masterClrMapping/>
  </p:clrMapOvr>
  <p:transition spd="med">
    <p:push dir="l"/>
  </p:transition>
</p:sld>
</file>

<file path=ppt/slides/slide28.xml><?xml version="1.0" encoding="utf-8"?>
<p:sld xmlns:p="http://schemas.openxmlformats.org/presentationml/2006/main" xmlns:a="http://schemas.openxmlformats.org/drawingml/2006/main" xmlns:r="http://schemas.openxmlformats.org/officeDocument/2006/relationships">
  <p:cSld>
    <p:bg>
      <p:bgPr>
        <a:solidFill>
          <a:srgbClr val="E8A706"/>
        </a:solidFill>
      </p:bgPr>
    </p:bg>
    <p:spTree>
      <p:nvGrpSpPr>
        <p:cNvPr id="1" name=""/>
        <p:cNvGrpSpPr/>
        <p:nvPr/>
      </p:nvGrpSpPr>
      <p:grpSpPr>
        <a:xfrm>
          <a:off x="0" y="0"/>
          <a:ext cx="0" cy="0"/>
          <a:chOff x="0" y="0"/>
          <a:chExt cx="0" cy="0"/>
        </a:xfrm>
      </p:grpSpPr>
      <p:grpSp>
        <p:nvGrpSpPr>
          <p:cNvPr name="Group 2" id="2"/>
          <p:cNvGrpSpPr/>
          <p:nvPr/>
        </p:nvGrpSpPr>
        <p:grpSpPr>
          <a:xfrm rot="0">
            <a:off x="-1552560" y="3883420"/>
            <a:ext cx="20414837" cy="6953749"/>
            <a:chOff x="0" y="0"/>
            <a:chExt cx="27219783" cy="9271666"/>
          </a:xfrm>
        </p:grpSpPr>
        <p:sp>
          <p:nvSpPr>
            <p:cNvPr name="Freeform 3" id="3"/>
            <p:cNvSpPr/>
            <p:nvPr/>
          </p:nvSpPr>
          <p:spPr>
            <a:xfrm flipH="false" flipV="false" rot="0">
              <a:off x="0" y="0"/>
              <a:ext cx="11654734" cy="8836407"/>
            </a:xfrm>
            <a:custGeom>
              <a:avLst/>
              <a:gdLst/>
              <a:ahLst/>
              <a:cxnLst/>
              <a:rect r="r" b="b" t="t" l="l"/>
              <a:pathLst>
                <a:path h="8836407" w="11654734">
                  <a:moveTo>
                    <a:pt x="0" y="0"/>
                  </a:moveTo>
                  <a:lnTo>
                    <a:pt x="11654734" y="0"/>
                  </a:lnTo>
                  <a:lnTo>
                    <a:pt x="11654734" y="8836407"/>
                  </a:lnTo>
                  <a:lnTo>
                    <a:pt x="0" y="8836407"/>
                  </a:lnTo>
                  <a:lnTo>
                    <a:pt x="0" y="0"/>
                  </a:lnTo>
                  <a:close/>
                </a:path>
              </a:pathLst>
            </a:custGeom>
            <a:blipFill>
              <a:blip r:embed="rId2">
                <a:alphaModFix amt="55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7920310" y="2658034"/>
              <a:ext cx="9299473" cy="6239101"/>
            </a:xfrm>
            <a:custGeom>
              <a:avLst/>
              <a:gdLst/>
              <a:ahLst/>
              <a:cxnLst/>
              <a:rect r="r" b="b" t="t" l="l"/>
              <a:pathLst>
                <a:path h="6239101" w="9299473">
                  <a:moveTo>
                    <a:pt x="0" y="0"/>
                  </a:moveTo>
                  <a:lnTo>
                    <a:pt x="9299473" y="0"/>
                  </a:lnTo>
                  <a:lnTo>
                    <a:pt x="9299473" y="6239101"/>
                  </a:lnTo>
                  <a:lnTo>
                    <a:pt x="0" y="6239101"/>
                  </a:lnTo>
                  <a:lnTo>
                    <a:pt x="0" y="0"/>
                  </a:lnTo>
                  <a:close/>
                </a:path>
              </a:pathLst>
            </a:custGeom>
            <a:blipFill>
              <a:blip r:embed="rId4">
                <a:alphaModFix amt="53000"/>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8608014" y="3785266"/>
              <a:ext cx="8177561" cy="5486400"/>
            </a:xfrm>
            <a:custGeom>
              <a:avLst/>
              <a:gdLst/>
              <a:ahLst/>
              <a:cxnLst/>
              <a:rect r="r" b="b" t="t" l="l"/>
              <a:pathLst>
                <a:path h="5486400" w="8177561">
                  <a:moveTo>
                    <a:pt x="0" y="0"/>
                  </a:moveTo>
                  <a:lnTo>
                    <a:pt x="8177561" y="0"/>
                  </a:lnTo>
                  <a:lnTo>
                    <a:pt x="8177561" y="5486400"/>
                  </a:lnTo>
                  <a:lnTo>
                    <a:pt x="0" y="54864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47387" y="1311408"/>
              <a:ext cx="10499142" cy="7960258"/>
            </a:xfrm>
            <a:custGeom>
              <a:avLst/>
              <a:gdLst/>
              <a:ahLst/>
              <a:cxnLst/>
              <a:rect r="r" b="b" t="t" l="l"/>
              <a:pathLst>
                <a:path h="7960258" w="10499142">
                  <a:moveTo>
                    <a:pt x="0" y="0"/>
                  </a:moveTo>
                  <a:lnTo>
                    <a:pt x="10499142" y="0"/>
                  </a:lnTo>
                  <a:lnTo>
                    <a:pt x="10499142" y="7960258"/>
                  </a:lnTo>
                  <a:lnTo>
                    <a:pt x="0" y="796025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436289">
              <a:off x="2783366" y="6183583"/>
              <a:ext cx="575717" cy="1522329"/>
            </a:xfrm>
            <a:custGeom>
              <a:avLst/>
              <a:gdLst/>
              <a:ahLst/>
              <a:cxnLst/>
              <a:rect r="r" b="b" t="t" l="l"/>
              <a:pathLst>
                <a:path h="1522329" w="575717">
                  <a:moveTo>
                    <a:pt x="0" y="0"/>
                  </a:moveTo>
                  <a:lnTo>
                    <a:pt x="575717" y="0"/>
                  </a:lnTo>
                  <a:lnTo>
                    <a:pt x="575717" y="1522329"/>
                  </a:lnTo>
                  <a:lnTo>
                    <a:pt x="0" y="152232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832132">
              <a:off x="8609041" y="6183583"/>
              <a:ext cx="575717" cy="1522329"/>
            </a:xfrm>
            <a:custGeom>
              <a:avLst/>
              <a:gdLst/>
              <a:ahLst/>
              <a:cxnLst/>
              <a:rect r="r" b="b" t="t" l="l"/>
              <a:pathLst>
                <a:path h="1522329" w="575717">
                  <a:moveTo>
                    <a:pt x="0" y="0"/>
                  </a:moveTo>
                  <a:lnTo>
                    <a:pt x="575717" y="0"/>
                  </a:lnTo>
                  <a:lnTo>
                    <a:pt x="575717" y="1522329"/>
                  </a:lnTo>
                  <a:lnTo>
                    <a:pt x="0" y="152232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grpSp>
        <p:nvGrpSpPr>
          <p:cNvPr name="Group 9" id="9"/>
          <p:cNvGrpSpPr/>
          <p:nvPr/>
        </p:nvGrpSpPr>
        <p:grpSpPr>
          <a:xfrm rot="0">
            <a:off x="1028700" y="705543"/>
            <a:ext cx="16230600" cy="8875914"/>
            <a:chOff x="0" y="0"/>
            <a:chExt cx="4274726" cy="2337689"/>
          </a:xfrm>
        </p:grpSpPr>
        <p:sp>
          <p:nvSpPr>
            <p:cNvPr name="Freeform 10" id="10"/>
            <p:cNvSpPr/>
            <p:nvPr/>
          </p:nvSpPr>
          <p:spPr>
            <a:xfrm flipH="false" flipV="false" rot="0">
              <a:off x="0" y="0"/>
              <a:ext cx="4274726" cy="2337689"/>
            </a:xfrm>
            <a:custGeom>
              <a:avLst/>
              <a:gdLst/>
              <a:ahLst/>
              <a:cxnLst/>
              <a:rect r="r" b="b" t="t" l="l"/>
              <a:pathLst>
                <a:path h="2337689" w="4274726">
                  <a:moveTo>
                    <a:pt x="24327" y="0"/>
                  </a:moveTo>
                  <a:lnTo>
                    <a:pt x="4250399" y="0"/>
                  </a:lnTo>
                  <a:cubicBezTo>
                    <a:pt x="4263834" y="0"/>
                    <a:pt x="4274726" y="10891"/>
                    <a:pt x="4274726" y="24327"/>
                  </a:cubicBezTo>
                  <a:lnTo>
                    <a:pt x="4274726" y="2313363"/>
                  </a:lnTo>
                  <a:cubicBezTo>
                    <a:pt x="4274726" y="2326798"/>
                    <a:pt x="4263834" y="2337689"/>
                    <a:pt x="4250399" y="2337689"/>
                  </a:cubicBezTo>
                  <a:lnTo>
                    <a:pt x="24327" y="2337689"/>
                  </a:lnTo>
                  <a:cubicBezTo>
                    <a:pt x="10891" y="2337689"/>
                    <a:pt x="0" y="2326798"/>
                    <a:pt x="0" y="2313363"/>
                  </a:cubicBezTo>
                  <a:lnTo>
                    <a:pt x="0" y="24327"/>
                  </a:lnTo>
                  <a:cubicBezTo>
                    <a:pt x="0" y="10891"/>
                    <a:pt x="10891" y="0"/>
                    <a:pt x="24327" y="0"/>
                  </a:cubicBezTo>
                  <a:close/>
                </a:path>
              </a:pathLst>
            </a:custGeom>
            <a:solidFill>
              <a:srgbClr val="B35400">
                <a:alpha val="56863"/>
              </a:srgbClr>
            </a:solidFill>
          </p:spPr>
        </p:sp>
        <p:sp>
          <p:nvSpPr>
            <p:cNvPr name="TextBox 11" id="11"/>
            <p:cNvSpPr txBox="true"/>
            <p:nvPr/>
          </p:nvSpPr>
          <p:spPr>
            <a:xfrm>
              <a:off x="0" y="-38100"/>
              <a:ext cx="4274726" cy="2375789"/>
            </a:xfrm>
            <a:prstGeom prst="rect">
              <a:avLst/>
            </a:prstGeom>
          </p:spPr>
          <p:txBody>
            <a:bodyPr anchor="ctr" rtlCol="false" tIns="50800" lIns="50800" bIns="50800" rIns="50800"/>
            <a:lstStyle/>
            <a:p>
              <a:pPr algn="ctr">
                <a:lnSpc>
                  <a:spcPts val="2659"/>
                </a:lnSpc>
                <a:spcBef>
                  <a:spcPct val="0"/>
                </a:spcBef>
              </a:pPr>
            </a:p>
          </p:txBody>
        </p:sp>
      </p:grpSp>
      <p:sp>
        <p:nvSpPr>
          <p:cNvPr name="Freeform 12" id="12"/>
          <p:cNvSpPr/>
          <p:nvPr/>
        </p:nvSpPr>
        <p:spPr>
          <a:xfrm flipH="false" flipV="false" rot="0">
            <a:off x="0" y="0"/>
            <a:ext cx="2396613" cy="2396613"/>
          </a:xfrm>
          <a:custGeom>
            <a:avLst/>
            <a:gdLst/>
            <a:ahLst/>
            <a:cxnLst/>
            <a:rect r="r" b="b" t="t" l="l"/>
            <a:pathLst>
              <a:path h="2396613" w="2396613">
                <a:moveTo>
                  <a:pt x="0" y="0"/>
                </a:moveTo>
                <a:lnTo>
                  <a:pt x="2396613" y="0"/>
                </a:lnTo>
                <a:lnTo>
                  <a:pt x="2396613" y="2396613"/>
                </a:lnTo>
                <a:lnTo>
                  <a:pt x="0" y="2396613"/>
                </a:lnTo>
                <a:lnTo>
                  <a:pt x="0" y="0"/>
                </a:lnTo>
                <a:close/>
              </a:path>
            </a:pathLst>
          </a:custGeom>
          <a:blipFill>
            <a:blip r:embed="rId8"/>
            <a:stretch>
              <a:fillRect l="-105640" t="-23315" r="-101654" b="-81175"/>
            </a:stretch>
          </a:blipFill>
        </p:spPr>
      </p:sp>
      <p:sp>
        <p:nvSpPr>
          <p:cNvPr name="Freeform 13" id="13"/>
          <p:cNvSpPr/>
          <p:nvPr/>
        </p:nvSpPr>
        <p:spPr>
          <a:xfrm flipH="false" flipV="false" rot="0">
            <a:off x="1263621" y="3095582"/>
            <a:ext cx="5344429" cy="3049676"/>
          </a:xfrm>
          <a:custGeom>
            <a:avLst/>
            <a:gdLst/>
            <a:ahLst/>
            <a:cxnLst/>
            <a:rect r="r" b="b" t="t" l="l"/>
            <a:pathLst>
              <a:path h="3049676" w="5344429">
                <a:moveTo>
                  <a:pt x="0" y="0"/>
                </a:moveTo>
                <a:lnTo>
                  <a:pt x="5344429" y="0"/>
                </a:lnTo>
                <a:lnTo>
                  <a:pt x="5344429" y="3049677"/>
                </a:lnTo>
                <a:lnTo>
                  <a:pt x="0" y="3049677"/>
                </a:lnTo>
                <a:lnTo>
                  <a:pt x="0" y="0"/>
                </a:lnTo>
                <a:close/>
              </a:path>
            </a:pathLst>
          </a:custGeom>
          <a:blipFill>
            <a:blip r:embed="rId9"/>
            <a:stretch>
              <a:fillRect l="0" t="-4949" r="-439" b="0"/>
            </a:stretch>
          </a:blipFill>
        </p:spPr>
      </p:sp>
      <p:sp>
        <p:nvSpPr>
          <p:cNvPr name="Freeform 14" id="14"/>
          <p:cNvSpPr/>
          <p:nvPr/>
        </p:nvSpPr>
        <p:spPr>
          <a:xfrm flipH="false" flipV="false" rot="0">
            <a:off x="1264449" y="6392909"/>
            <a:ext cx="5344429" cy="2609913"/>
          </a:xfrm>
          <a:custGeom>
            <a:avLst/>
            <a:gdLst/>
            <a:ahLst/>
            <a:cxnLst/>
            <a:rect r="r" b="b" t="t" l="l"/>
            <a:pathLst>
              <a:path h="2609913" w="5344429">
                <a:moveTo>
                  <a:pt x="0" y="0"/>
                </a:moveTo>
                <a:lnTo>
                  <a:pt x="5344429" y="0"/>
                </a:lnTo>
                <a:lnTo>
                  <a:pt x="5344429" y="2609913"/>
                </a:lnTo>
                <a:lnTo>
                  <a:pt x="0" y="2609913"/>
                </a:lnTo>
                <a:lnTo>
                  <a:pt x="0" y="0"/>
                </a:lnTo>
                <a:close/>
              </a:path>
            </a:pathLst>
          </a:custGeom>
          <a:blipFill>
            <a:blip r:embed="rId10"/>
            <a:stretch>
              <a:fillRect l="0" t="-4690" r="0" b="0"/>
            </a:stretch>
          </a:blipFill>
        </p:spPr>
      </p:sp>
      <p:sp>
        <p:nvSpPr>
          <p:cNvPr name="Freeform 15" id="15"/>
          <p:cNvSpPr/>
          <p:nvPr/>
        </p:nvSpPr>
        <p:spPr>
          <a:xfrm flipH="false" flipV="false" rot="0">
            <a:off x="10803724" y="2401434"/>
            <a:ext cx="4104255" cy="3743825"/>
          </a:xfrm>
          <a:custGeom>
            <a:avLst/>
            <a:gdLst/>
            <a:ahLst/>
            <a:cxnLst/>
            <a:rect r="r" b="b" t="t" l="l"/>
            <a:pathLst>
              <a:path h="3743825" w="4104255">
                <a:moveTo>
                  <a:pt x="0" y="0"/>
                </a:moveTo>
                <a:lnTo>
                  <a:pt x="4104255" y="0"/>
                </a:lnTo>
                <a:lnTo>
                  <a:pt x="4104255" y="3743825"/>
                </a:lnTo>
                <a:lnTo>
                  <a:pt x="0" y="3743825"/>
                </a:lnTo>
                <a:lnTo>
                  <a:pt x="0" y="0"/>
                </a:lnTo>
                <a:close/>
              </a:path>
            </a:pathLst>
          </a:custGeom>
          <a:blipFill>
            <a:blip r:embed="rId11"/>
            <a:stretch>
              <a:fillRect l="0" t="0" r="0" b="0"/>
            </a:stretch>
          </a:blipFill>
        </p:spPr>
      </p:sp>
      <p:sp>
        <p:nvSpPr>
          <p:cNvPr name="Freeform 16" id="16"/>
          <p:cNvSpPr/>
          <p:nvPr/>
        </p:nvSpPr>
        <p:spPr>
          <a:xfrm flipH="false" flipV="false" rot="0">
            <a:off x="10784674" y="6406523"/>
            <a:ext cx="3321709" cy="2851777"/>
          </a:xfrm>
          <a:custGeom>
            <a:avLst/>
            <a:gdLst/>
            <a:ahLst/>
            <a:cxnLst/>
            <a:rect r="r" b="b" t="t" l="l"/>
            <a:pathLst>
              <a:path h="2851777" w="3321709">
                <a:moveTo>
                  <a:pt x="0" y="0"/>
                </a:moveTo>
                <a:lnTo>
                  <a:pt x="3321710" y="0"/>
                </a:lnTo>
                <a:lnTo>
                  <a:pt x="3321710" y="2851777"/>
                </a:lnTo>
                <a:lnTo>
                  <a:pt x="0" y="2851777"/>
                </a:lnTo>
                <a:lnTo>
                  <a:pt x="0" y="0"/>
                </a:lnTo>
                <a:close/>
              </a:path>
            </a:pathLst>
          </a:custGeom>
          <a:blipFill>
            <a:blip r:embed="rId12"/>
            <a:stretch>
              <a:fillRect l="0" t="0" r="0" b="0"/>
            </a:stretch>
          </a:blipFill>
        </p:spPr>
      </p:sp>
      <p:sp>
        <p:nvSpPr>
          <p:cNvPr name="Freeform 17" id="17"/>
          <p:cNvSpPr/>
          <p:nvPr/>
        </p:nvSpPr>
        <p:spPr>
          <a:xfrm flipH="false" flipV="false" rot="0">
            <a:off x="14249259" y="6392909"/>
            <a:ext cx="2877946" cy="3112348"/>
          </a:xfrm>
          <a:custGeom>
            <a:avLst/>
            <a:gdLst/>
            <a:ahLst/>
            <a:cxnLst/>
            <a:rect r="r" b="b" t="t" l="l"/>
            <a:pathLst>
              <a:path h="3112348" w="2877946">
                <a:moveTo>
                  <a:pt x="0" y="0"/>
                </a:moveTo>
                <a:lnTo>
                  <a:pt x="2877945" y="0"/>
                </a:lnTo>
                <a:lnTo>
                  <a:pt x="2877945" y="3112348"/>
                </a:lnTo>
                <a:lnTo>
                  <a:pt x="0" y="3112348"/>
                </a:lnTo>
                <a:lnTo>
                  <a:pt x="0" y="0"/>
                </a:lnTo>
                <a:close/>
              </a:path>
            </a:pathLst>
          </a:custGeom>
          <a:blipFill>
            <a:blip r:embed="rId13"/>
            <a:stretch>
              <a:fillRect l="0" t="0" r="0" b="0"/>
            </a:stretch>
          </a:blipFill>
        </p:spPr>
      </p:sp>
      <p:sp>
        <p:nvSpPr>
          <p:cNvPr name="Freeform 18" id="18"/>
          <p:cNvSpPr/>
          <p:nvPr/>
        </p:nvSpPr>
        <p:spPr>
          <a:xfrm flipH="false" flipV="false" rot="0">
            <a:off x="6769975" y="2503439"/>
            <a:ext cx="3871825" cy="7153487"/>
          </a:xfrm>
          <a:custGeom>
            <a:avLst/>
            <a:gdLst/>
            <a:ahLst/>
            <a:cxnLst/>
            <a:rect r="r" b="b" t="t" l="l"/>
            <a:pathLst>
              <a:path h="7153487" w="3871825">
                <a:moveTo>
                  <a:pt x="0" y="0"/>
                </a:moveTo>
                <a:lnTo>
                  <a:pt x="3871824" y="0"/>
                </a:lnTo>
                <a:lnTo>
                  <a:pt x="3871824" y="7153486"/>
                </a:lnTo>
                <a:lnTo>
                  <a:pt x="0" y="7153486"/>
                </a:lnTo>
                <a:lnTo>
                  <a:pt x="0" y="0"/>
                </a:lnTo>
                <a:close/>
              </a:path>
            </a:pathLst>
          </a:custGeom>
          <a:blipFill>
            <a:blip r:embed="rId14"/>
            <a:stretch>
              <a:fillRect l="0" t="0" r="0" b="0"/>
            </a:stretch>
          </a:blipFill>
        </p:spPr>
      </p:sp>
      <p:sp>
        <p:nvSpPr>
          <p:cNvPr name="TextBox 19" id="19"/>
          <p:cNvSpPr txBox="true"/>
          <p:nvPr/>
        </p:nvSpPr>
        <p:spPr>
          <a:xfrm rot="0">
            <a:off x="-991239" y="476943"/>
            <a:ext cx="14636801" cy="2056916"/>
          </a:xfrm>
          <a:prstGeom prst="rect">
            <a:avLst/>
          </a:prstGeom>
        </p:spPr>
        <p:txBody>
          <a:bodyPr anchor="t" rtlCol="false" tIns="0" lIns="0" bIns="0" rIns="0">
            <a:spAutoFit/>
          </a:bodyPr>
          <a:lstStyle/>
          <a:p>
            <a:pPr algn="ctr" marL="0" indent="0" lvl="0">
              <a:lnSpc>
                <a:spcPts val="16826"/>
              </a:lnSpc>
              <a:spcBef>
                <a:spcPct val="0"/>
              </a:spcBef>
            </a:pPr>
            <a:r>
              <a:rPr lang="en-US" sz="12019">
                <a:solidFill>
                  <a:srgbClr val="000000"/>
                </a:solidFill>
                <a:latin typeface="Norwester"/>
                <a:ea typeface="Norwester"/>
                <a:cs typeface="Norwester"/>
                <a:sym typeface="Norwester"/>
              </a:rPr>
              <a:t>Responses</a:t>
            </a:r>
          </a:p>
        </p:txBody>
      </p:sp>
      <p:grpSp>
        <p:nvGrpSpPr>
          <p:cNvPr name="Group 20" id="20"/>
          <p:cNvGrpSpPr/>
          <p:nvPr/>
        </p:nvGrpSpPr>
        <p:grpSpPr>
          <a:xfrm rot="0">
            <a:off x="4203147" y="9505257"/>
            <a:ext cx="9903237" cy="574258"/>
            <a:chOff x="0" y="0"/>
            <a:chExt cx="1864564" cy="108120"/>
          </a:xfrm>
        </p:grpSpPr>
        <p:sp>
          <p:nvSpPr>
            <p:cNvPr name="Freeform 21" id="21"/>
            <p:cNvSpPr/>
            <p:nvPr/>
          </p:nvSpPr>
          <p:spPr>
            <a:xfrm flipH="false" flipV="false" rot="0">
              <a:off x="0" y="0"/>
              <a:ext cx="1864564" cy="108120"/>
            </a:xfrm>
            <a:custGeom>
              <a:avLst/>
              <a:gdLst/>
              <a:ahLst/>
              <a:cxnLst/>
              <a:rect r="r" b="b" t="t" l="l"/>
              <a:pathLst>
                <a:path h="108120" w="1864564">
                  <a:moveTo>
                    <a:pt x="54060" y="0"/>
                  </a:moveTo>
                  <a:lnTo>
                    <a:pt x="1810504" y="0"/>
                  </a:lnTo>
                  <a:cubicBezTo>
                    <a:pt x="1824842" y="0"/>
                    <a:pt x="1838592" y="5696"/>
                    <a:pt x="1848730" y="15834"/>
                  </a:cubicBezTo>
                  <a:cubicBezTo>
                    <a:pt x="1858869" y="25972"/>
                    <a:pt x="1864564" y="39723"/>
                    <a:pt x="1864564" y="54060"/>
                  </a:cubicBezTo>
                  <a:lnTo>
                    <a:pt x="1864564" y="54060"/>
                  </a:lnTo>
                  <a:cubicBezTo>
                    <a:pt x="1864564" y="83917"/>
                    <a:pt x="1840361" y="108120"/>
                    <a:pt x="1810504" y="108120"/>
                  </a:cubicBezTo>
                  <a:lnTo>
                    <a:pt x="54060" y="108120"/>
                  </a:lnTo>
                  <a:cubicBezTo>
                    <a:pt x="24204" y="108120"/>
                    <a:pt x="0" y="83917"/>
                    <a:pt x="0" y="54060"/>
                  </a:cubicBezTo>
                  <a:lnTo>
                    <a:pt x="0" y="54060"/>
                  </a:lnTo>
                  <a:cubicBezTo>
                    <a:pt x="0" y="24204"/>
                    <a:pt x="24204" y="0"/>
                    <a:pt x="54060" y="0"/>
                  </a:cubicBezTo>
                  <a:close/>
                </a:path>
              </a:pathLst>
            </a:custGeom>
            <a:solidFill>
              <a:srgbClr val="FFFFFF">
                <a:alpha val="74902"/>
              </a:srgbClr>
            </a:solidFill>
          </p:spPr>
        </p:sp>
        <p:sp>
          <p:nvSpPr>
            <p:cNvPr name="TextBox 22" id="22"/>
            <p:cNvSpPr txBox="true"/>
            <p:nvPr/>
          </p:nvSpPr>
          <p:spPr>
            <a:xfrm>
              <a:off x="0" y="-352425"/>
              <a:ext cx="1864564" cy="460545"/>
            </a:xfrm>
            <a:prstGeom prst="rect">
              <a:avLst/>
            </a:prstGeom>
          </p:spPr>
          <p:txBody>
            <a:bodyPr anchor="ctr" rtlCol="false" tIns="50800" lIns="50800" bIns="50800" rIns="50800"/>
            <a:lstStyle/>
            <a:p>
              <a:pPr algn="ctr">
                <a:lnSpc>
                  <a:spcPts val="25060"/>
                </a:lnSpc>
              </a:pPr>
            </a:p>
          </p:txBody>
        </p:sp>
      </p:grpSp>
      <p:sp>
        <p:nvSpPr>
          <p:cNvPr name="TextBox 23" id="23"/>
          <p:cNvSpPr txBox="true"/>
          <p:nvPr/>
        </p:nvSpPr>
        <p:spPr>
          <a:xfrm rot="0">
            <a:off x="4425264" y="9485364"/>
            <a:ext cx="9459002" cy="547370"/>
          </a:xfrm>
          <a:prstGeom prst="rect">
            <a:avLst/>
          </a:prstGeom>
        </p:spPr>
        <p:txBody>
          <a:bodyPr anchor="t" rtlCol="false" tIns="0" lIns="0" bIns="0" rIns="0">
            <a:spAutoFit/>
          </a:bodyPr>
          <a:lstStyle/>
          <a:p>
            <a:pPr algn="l">
              <a:lnSpc>
                <a:spcPts val="4480"/>
              </a:lnSpc>
            </a:pPr>
            <a:r>
              <a:rPr lang="en-US" sz="3200">
                <a:solidFill>
                  <a:srgbClr val="000000"/>
                </a:solidFill>
                <a:latin typeface="DejaVu Serif"/>
                <a:ea typeface="DejaVu Serif"/>
                <a:cs typeface="DejaVu Serif"/>
                <a:sym typeface="DejaVu Serif"/>
              </a:rPr>
              <a:t>See page 21-26 of the Innovation Design file</a:t>
            </a:r>
          </a:p>
        </p:txBody>
      </p:sp>
      <p:sp>
        <p:nvSpPr>
          <p:cNvPr name="Freeform 24" id="24"/>
          <p:cNvSpPr/>
          <p:nvPr/>
        </p:nvSpPr>
        <p:spPr>
          <a:xfrm flipH="false" flipV="false" rot="0">
            <a:off x="16421892" y="360898"/>
            <a:ext cx="1674816" cy="1674816"/>
          </a:xfrm>
          <a:custGeom>
            <a:avLst/>
            <a:gdLst/>
            <a:ahLst/>
            <a:cxnLst/>
            <a:rect r="r" b="b" t="t" l="l"/>
            <a:pathLst>
              <a:path h="1674816" w="1674816">
                <a:moveTo>
                  <a:pt x="0" y="0"/>
                </a:moveTo>
                <a:lnTo>
                  <a:pt x="1674816" y="0"/>
                </a:lnTo>
                <a:lnTo>
                  <a:pt x="1674816" y="1674817"/>
                </a:lnTo>
                <a:lnTo>
                  <a:pt x="0" y="1674817"/>
                </a:lnTo>
                <a:lnTo>
                  <a:pt x="0" y="0"/>
                </a:lnTo>
                <a:close/>
              </a:path>
            </a:pathLst>
          </a:custGeom>
          <a:blipFill>
            <a:blip r:embed="rId15"/>
            <a:stretch>
              <a:fillRect l="0" t="0" r="0" b="0"/>
            </a:stretch>
          </a:blipFill>
        </p:spPr>
      </p:sp>
    </p:spTree>
  </p:cSld>
  <p:clrMapOvr>
    <a:masterClrMapping/>
  </p:clrMapOvr>
  <p:transition spd="med">
    <p:push dir="l"/>
  </p:transition>
</p:sld>
</file>

<file path=ppt/slides/slide29.xml><?xml version="1.0" encoding="utf-8"?>
<p:sld xmlns:p="http://schemas.openxmlformats.org/presentationml/2006/main" xmlns:a="http://schemas.openxmlformats.org/drawingml/2006/main" xmlns:r="http://schemas.openxmlformats.org/officeDocument/2006/relationships">
  <p:cSld>
    <p:bg>
      <p:bgPr>
        <a:solidFill>
          <a:srgbClr val="E8A706"/>
        </a:solidFill>
      </p:bgPr>
    </p:bg>
    <p:spTree>
      <p:nvGrpSpPr>
        <p:cNvPr id="1" name=""/>
        <p:cNvGrpSpPr/>
        <p:nvPr/>
      </p:nvGrpSpPr>
      <p:grpSpPr>
        <a:xfrm>
          <a:off x="0" y="0"/>
          <a:ext cx="0" cy="0"/>
          <a:chOff x="0" y="0"/>
          <a:chExt cx="0" cy="0"/>
        </a:xfrm>
      </p:grpSpPr>
      <p:grpSp>
        <p:nvGrpSpPr>
          <p:cNvPr name="Group 2" id="2"/>
          <p:cNvGrpSpPr/>
          <p:nvPr/>
        </p:nvGrpSpPr>
        <p:grpSpPr>
          <a:xfrm rot="0">
            <a:off x="-1552560" y="3883420"/>
            <a:ext cx="20414837" cy="6953749"/>
            <a:chOff x="0" y="0"/>
            <a:chExt cx="27219783" cy="9271666"/>
          </a:xfrm>
        </p:grpSpPr>
        <p:sp>
          <p:nvSpPr>
            <p:cNvPr name="Freeform 3" id="3"/>
            <p:cNvSpPr/>
            <p:nvPr/>
          </p:nvSpPr>
          <p:spPr>
            <a:xfrm flipH="false" flipV="false" rot="0">
              <a:off x="0" y="0"/>
              <a:ext cx="11654734" cy="8836407"/>
            </a:xfrm>
            <a:custGeom>
              <a:avLst/>
              <a:gdLst/>
              <a:ahLst/>
              <a:cxnLst/>
              <a:rect r="r" b="b" t="t" l="l"/>
              <a:pathLst>
                <a:path h="8836407" w="11654734">
                  <a:moveTo>
                    <a:pt x="0" y="0"/>
                  </a:moveTo>
                  <a:lnTo>
                    <a:pt x="11654734" y="0"/>
                  </a:lnTo>
                  <a:lnTo>
                    <a:pt x="11654734" y="8836407"/>
                  </a:lnTo>
                  <a:lnTo>
                    <a:pt x="0" y="8836407"/>
                  </a:lnTo>
                  <a:lnTo>
                    <a:pt x="0" y="0"/>
                  </a:lnTo>
                  <a:close/>
                </a:path>
              </a:pathLst>
            </a:custGeom>
            <a:blipFill>
              <a:blip r:embed="rId3">
                <a:alphaModFix amt="55000"/>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7920310" y="2658034"/>
              <a:ext cx="9299473" cy="6239101"/>
            </a:xfrm>
            <a:custGeom>
              <a:avLst/>
              <a:gdLst/>
              <a:ahLst/>
              <a:cxnLst/>
              <a:rect r="r" b="b" t="t" l="l"/>
              <a:pathLst>
                <a:path h="6239101" w="9299473">
                  <a:moveTo>
                    <a:pt x="0" y="0"/>
                  </a:moveTo>
                  <a:lnTo>
                    <a:pt x="9299473" y="0"/>
                  </a:lnTo>
                  <a:lnTo>
                    <a:pt x="9299473" y="6239101"/>
                  </a:lnTo>
                  <a:lnTo>
                    <a:pt x="0" y="6239101"/>
                  </a:lnTo>
                  <a:lnTo>
                    <a:pt x="0" y="0"/>
                  </a:lnTo>
                  <a:close/>
                </a:path>
              </a:pathLst>
            </a:custGeom>
            <a:blipFill>
              <a:blip r:embed="rId5">
                <a:alphaModFix amt="53000"/>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8608014" y="3785266"/>
              <a:ext cx="8177561" cy="5486400"/>
            </a:xfrm>
            <a:custGeom>
              <a:avLst/>
              <a:gdLst/>
              <a:ahLst/>
              <a:cxnLst/>
              <a:rect r="r" b="b" t="t" l="l"/>
              <a:pathLst>
                <a:path h="5486400" w="8177561">
                  <a:moveTo>
                    <a:pt x="0" y="0"/>
                  </a:moveTo>
                  <a:lnTo>
                    <a:pt x="8177561" y="0"/>
                  </a:lnTo>
                  <a:lnTo>
                    <a:pt x="8177561" y="5486400"/>
                  </a:lnTo>
                  <a:lnTo>
                    <a:pt x="0" y="54864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47387" y="1311408"/>
              <a:ext cx="10499142" cy="7960258"/>
            </a:xfrm>
            <a:custGeom>
              <a:avLst/>
              <a:gdLst/>
              <a:ahLst/>
              <a:cxnLst/>
              <a:rect r="r" b="b" t="t" l="l"/>
              <a:pathLst>
                <a:path h="7960258" w="10499142">
                  <a:moveTo>
                    <a:pt x="0" y="0"/>
                  </a:moveTo>
                  <a:lnTo>
                    <a:pt x="10499142" y="0"/>
                  </a:lnTo>
                  <a:lnTo>
                    <a:pt x="10499142" y="7960258"/>
                  </a:lnTo>
                  <a:lnTo>
                    <a:pt x="0" y="796025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436289">
              <a:off x="2783366" y="6183583"/>
              <a:ext cx="575717" cy="1522329"/>
            </a:xfrm>
            <a:custGeom>
              <a:avLst/>
              <a:gdLst/>
              <a:ahLst/>
              <a:cxnLst/>
              <a:rect r="r" b="b" t="t" l="l"/>
              <a:pathLst>
                <a:path h="1522329" w="575717">
                  <a:moveTo>
                    <a:pt x="0" y="0"/>
                  </a:moveTo>
                  <a:lnTo>
                    <a:pt x="575717" y="0"/>
                  </a:lnTo>
                  <a:lnTo>
                    <a:pt x="575717" y="1522329"/>
                  </a:lnTo>
                  <a:lnTo>
                    <a:pt x="0" y="152232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8" id="8"/>
            <p:cNvSpPr/>
            <p:nvPr/>
          </p:nvSpPr>
          <p:spPr>
            <a:xfrm flipH="false" flipV="false" rot="-832132">
              <a:off x="8609041" y="6183583"/>
              <a:ext cx="575717" cy="1522329"/>
            </a:xfrm>
            <a:custGeom>
              <a:avLst/>
              <a:gdLst/>
              <a:ahLst/>
              <a:cxnLst/>
              <a:rect r="r" b="b" t="t" l="l"/>
              <a:pathLst>
                <a:path h="1522329" w="575717">
                  <a:moveTo>
                    <a:pt x="0" y="0"/>
                  </a:moveTo>
                  <a:lnTo>
                    <a:pt x="575717" y="0"/>
                  </a:lnTo>
                  <a:lnTo>
                    <a:pt x="575717" y="1522329"/>
                  </a:lnTo>
                  <a:lnTo>
                    <a:pt x="0" y="152232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grpSp>
        <p:nvGrpSpPr>
          <p:cNvPr name="Group 9" id="9"/>
          <p:cNvGrpSpPr/>
          <p:nvPr/>
        </p:nvGrpSpPr>
        <p:grpSpPr>
          <a:xfrm rot="0">
            <a:off x="1113503" y="1071102"/>
            <a:ext cx="16060994" cy="8187198"/>
            <a:chOff x="0" y="0"/>
            <a:chExt cx="4230056" cy="2156299"/>
          </a:xfrm>
        </p:grpSpPr>
        <p:sp>
          <p:nvSpPr>
            <p:cNvPr name="Freeform 10" id="10"/>
            <p:cNvSpPr/>
            <p:nvPr/>
          </p:nvSpPr>
          <p:spPr>
            <a:xfrm flipH="false" flipV="false" rot="0">
              <a:off x="0" y="0"/>
              <a:ext cx="4230056" cy="2156299"/>
            </a:xfrm>
            <a:custGeom>
              <a:avLst/>
              <a:gdLst/>
              <a:ahLst/>
              <a:cxnLst/>
              <a:rect r="r" b="b" t="t" l="l"/>
              <a:pathLst>
                <a:path h="2156299" w="4230056">
                  <a:moveTo>
                    <a:pt x="24584" y="0"/>
                  </a:moveTo>
                  <a:lnTo>
                    <a:pt x="4205472" y="0"/>
                  </a:lnTo>
                  <a:cubicBezTo>
                    <a:pt x="4211992" y="0"/>
                    <a:pt x="4218245" y="2590"/>
                    <a:pt x="4222855" y="7200"/>
                  </a:cubicBezTo>
                  <a:cubicBezTo>
                    <a:pt x="4227466" y="11811"/>
                    <a:pt x="4230056" y="18064"/>
                    <a:pt x="4230056" y="24584"/>
                  </a:cubicBezTo>
                  <a:lnTo>
                    <a:pt x="4230056" y="2131716"/>
                  </a:lnTo>
                  <a:cubicBezTo>
                    <a:pt x="4230056" y="2138236"/>
                    <a:pt x="4227466" y="2144488"/>
                    <a:pt x="4222855" y="2149099"/>
                  </a:cubicBezTo>
                  <a:cubicBezTo>
                    <a:pt x="4218245" y="2153709"/>
                    <a:pt x="4211992" y="2156299"/>
                    <a:pt x="4205472" y="2156299"/>
                  </a:cubicBezTo>
                  <a:lnTo>
                    <a:pt x="24584" y="2156299"/>
                  </a:lnTo>
                  <a:cubicBezTo>
                    <a:pt x="18064" y="2156299"/>
                    <a:pt x="11811" y="2153709"/>
                    <a:pt x="7200" y="2149099"/>
                  </a:cubicBezTo>
                  <a:cubicBezTo>
                    <a:pt x="2590" y="2144488"/>
                    <a:pt x="0" y="2138236"/>
                    <a:pt x="0" y="2131716"/>
                  </a:cubicBezTo>
                  <a:lnTo>
                    <a:pt x="0" y="24584"/>
                  </a:lnTo>
                  <a:cubicBezTo>
                    <a:pt x="0" y="18064"/>
                    <a:pt x="2590" y="11811"/>
                    <a:pt x="7200" y="7200"/>
                  </a:cubicBezTo>
                  <a:cubicBezTo>
                    <a:pt x="11811" y="2590"/>
                    <a:pt x="18064" y="0"/>
                    <a:pt x="24584" y="0"/>
                  </a:cubicBezTo>
                  <a:close/>
                </a:path>
              </a:pathLst>
            </a:custGeom>
            <a:solidFill>
              <a:srgbClr val="B35400">
                <a:alpha val="67843"/>
              </a:srgbClr>
            </a:solidFill>
          </p:spPr>
        </p:sp>
        <p:sp>
          <p:nvSpPr>
            <p:cNvPr name="TextBox 11" id="11"/>
            <p:cNvSpPr txBox="true"/>
            <p:nvPr/>
          </p:nvSpPr>
          <p:spPr>
            <a:xfrm>
              <a:off x="0" y="-38100"/>
              <a:ext cx="4230056" cy="2194399"/>
            </a:xfrm>
            <a:prstGeom prst="rect">
              <a:avLst/>
            </a:prstGeom>
          </p:spPr>
          <p:txBody>
            <a:bodyPr anchor="ctr" rtlCol="false" tIns="50800" lIns="50800" bIns="50800" rIns="50800"/>
            <a:lstStyle/>
            <a:p>
              <a:pPr algn="ctr">
                <a:lnSpc>
                  <a:spcPts val="2659"/>
                </a:lnSpc>
                <a:spcBef>
                  <a:spcPct val="0"/>
                </a:spcBef>
              </a:pPr>
            </a:p>
          </p:txBody>
        </p:sp>
      </p:grpSp>
      <p:sp>
        <p:nvSpPr>
          <p:cNvPr name="TextBox 12" id="12"/>
          <p:cNvSpPr txBox="true"/>
          <p:nvPr/>
        </p:nvSpPr>
        <p:spPr>
          <a:xfrm rot="0">
            <a:off x="1424820" y="2904923"/>
            <a:ext cx="15438360" cy="6254433"/>
          </a:xfrm>
          <a:prstGeom prst="rect">
            <a:avLst/>
          </a:prstGeom>
        </p:spPr>
        <p:txBody>
          <a:bodyPr anchor="t" rtlCol="false" tIns="0" lIns="0" bIns="0" rIns="0">
            <a:spAutoFit/>
          </a:bodyPr>
          <a:lstStyle/>
          <a:p>
            <a:pPr algn="l">
              <a:lnSpc>
                <a:spcPts val="3800"/>
              </a:lnSpc>
            </a:pPr>
            <a:r>
              <a:rPr lang="en-US" sz="3800">
                <a:solidFill>
                  <a:srgbClr val="000000"/>
                </a:solidFill>
                <a:latin typeface="DejaVu Serif"/>
                <a:ea typeface="DejaVu Serif"/>
                <a:cs typeface="DejaVu Serif"/>
                <a:sym typeface="DejaVu Serif"/>
              </a:rPr>
              <a:t>From David Howard, a CSIRO expert.</a:t>
            </a:r>
          </a:p>
          <a:p>
            <a:pPr algn="l">
              <a:lnSpc>
                <a:spcPts val="3800"/>
              </a:lnSpc>
            </a:pPr>
            <a:r>
              <a:rPr lang="en-US" sz="3800" b="true">
                <a:solidFill>
                  <a:srgbClr val="000000"/>
                </a:solidFill>
                <a:latin typeface="DejaVu Serif Bold"/>
                <a:ea typeface="DejaVu Serif Bold"/>
                <a:cs typeface="DejaVu Serif Bold"/>
                <a:sym typeface="DejaVu Serif Bold"/>
              </a:rPr>
              <a:t>Issue</a:t>
            </a:r>
            <a:r>
              <a:rPr lang="en-US" sz="3800">
                <a:solidFill>
                  <a:srgbClr val="000000"/>
                </a:solidFill>
                <a:latin typeface="DejaVu Serif"/>
                <a:ea typeface="DejaVu Serif"/>
                <a:cs typeface="DejaVu Serif"/>
                <a:sym typeface="DejaVu Serif"/>
              </a:rPr>
              <a:t>: Deep sea pressure could interfere with sensor readings</a:t>
            </a:r>
          </a:p>
          <a:p>
            <a:pPr algn="l">
              <a:lnSpc>
                <a:spcPts val="3800"/>
              </a:lnSpc>
            </a:pPr>
            <a:r>
              <a:rPr lang="en-US" sz="3800" b="true">
                <a:solidFill>
                  <a:srgbClr val="000000"/>
                </a:solidFill>
                <a:latin typeface="DejaVu Serif Bold"/>
                <a:ea typeface="DejaVu Serif Bold"/>
                <a:cs typeface="DejaVu Serif Bold"/>
                <a:sym typeface="DejaVu Serif Bold"/>
              </a:rPr>
              <a:t>Fix:</a:t>
            </a:r>
            <a:r>
              <a:rPr lang="en-US" sz="3800">
                <a:solidFill>
                  <a:srgbClr val="000000"/>
                </a:solidFill>
                <a:latin typeface="DejaVu Serif"/>
                <a:ea typeface="DejaVu Serif"/>
                <a:cs typeface="DejaVu Serif"/>
                <a:sym typeface="DejaVu Serif"/>
              </a:rPr>
              <a:t> Include an external pressure sensor to measure ambient pressure.</a:t>
            </a:r>
          </a:p>
          <a:p>
            <a:pPr algn="l">
              <a:lnSpc>
                <a:spcPts val="3800"/>
              </a:lnSpc>
            </a:pPr>
            <a:r>
              <a:rPr lang="en-US" sz="3800" b="true">
                <a:solidFill>
                  <a:srgbClr val="000000"/>
                </a:solidFill>
                <a:latin typeface="DejaVu Serif Bold"/>
                <a:ea typeface="DejaVu Serif Bold"/>
                <a:cs typeface="DejaVu Serif Bold"/>
                <a:sym typeface="DejaVu Serif Bold"/>
              </a:rPr>
              <a:t>Benefit</a:t>
            </a:r>
            <a:r>
              <a:rPr lang="en-US" sz="3800">
                <a:solidFill>
                  <a:srgbClr val="000000"/>
                </a:solidFill>
                <a:latin typeface="DejaVu Serif"/>
                <a:ea typeface="DejaVu Serif"/>
                <a:cs typeface="DejaVu Serif"/>
                <a:sym typeface="DejaVu Serif"/>
              </a:rPr>
              <a:t>: Allows us to subtract it and determine the true/neutral gripping force.</a:t>
            </a:r>
          </a:p>
          <a:p>
            <a:pPr algn="l">
              <a:lnSpc>
                <a:spcPts val="3800"/>
              </a:lnSpc>
            </a:pPr>
          </a:p>
          <a:p>
            <a:pPr algn="l">
              <a:lnSpc>
                <a:spcPts val="3800"/>
              </a:lnSpc>
            </a:pPr>
            <a:r>
              <a:rPr lang="en-US" sz="3800" b="true">
                <a:solidFill>
                  <a:srgbClr val="000000"/>
                </a:solidFill>
                <a:latin typeface="DejaVu Serif Bold"/>
                <a:ea typeface="DejaVu Serif Bold"/>
                <a:cs typeface="DejaVu Serif Bold"/>
                <a:sym typeface="DejaVu Serif Bold"/>
              </a:rPr>
              <a:t>Issue</a:t>
            </a:r>
            <a:r>
              <a:rPr lang="en-US" sz="3800">
                <a:solidFill>
                  <a:srgbClr val="000000"/>
                </a:solidFill>
                <a:latin typeface="DejaVu Serif"/>
                <a:ea typeface="DejaVu Serif"/>
                <a:cs typeface="DejaVu Serif"/>
                <a:sym typeface="DejaVu Serif"/>
              </a:rPr>
              <a:t>: Material on claw tips were too hard and smooth, reducing grip.</a:t>
            </a:r>
          </a:p>
          <a:p>
            <a:pPr algn="l">
              <a:lnSpc>
                <a:spcPts val="3800"/>
              </a:lnSpc>
            </a:pPr>
            <a:r>
              <a:rPr lang="en-US" sz="3800" b="true">
                <a:solidFill>
                  <a:srgbClr val="000000"/>
                </a:solidFill>
                <a:latin typeface="DejaVu Serif Bold"/>
                <a:ea typeface="DejaVu Serif Bold"/>
                <a:cs typeface="DejaVu Serif Bold"/>
                <a:sym typeface="DejaVu Serif Bold"/>
              </a:rPr>
              <a:t>Fix</a:t>
            </a:r>
            <a:r>
              <a:rPr lang="en-US" sz="3800">
                <a:solidFill>
                  <a:srgbClr val="000000"/>
                </a:solidFill>
                <a:latin typeface="DejaVu Serif"/>
                <a:ea typeface="DejaVu Serif"/>
                <a:cs typeface="DejaVu Serif"/>
                <a:sym typeface="DejaVu Serif"/>
              </a:rPr>
              <a:t>: Use a softer foam material.</a:t>
            </a:r>
          </a:p>
          <a:p>
            <a:pPr algn="l">
              <a:lnSpc>
                <a:spcPts val="3800"/>
              </a:lnSpc>
            </a:pPr>
            <a:r>
              <a:rPr lang="en-US" sz="3800" b="true">
                <a:solidFill>
                  <a:srgbClr val="000000"/>
                </a:solidFill>
                <a:latin typeface="DejaVu Serif Bold"/>
                <a:ea typeface="DejaVu Serif Bold"/>
                <a:cs typeface="DejaVu Serif Bold"/>
                <a:sym typeface="DejaVu Serif Bold"/>
              </a:rPr>
              <a:t>Benefit</a:t>
            </a:r>
            <a:r>
              <a:rPr lang="en-US" sz="3800">
                <a:solidFill>
                  <a:srgbClr val="000000"/>
                </a:solidFill>
                <a:latin typeface="DejaVu Serif"/>
                <a:ea typeface="DejaVu Serif"/>
                <a:cs typeface="DejaVu Serif"/>
                <a:sym typeface="DejaVu Serif"/>
              </a:rPr>
              <a:t>: Claw can slide around and grip fragile artefacts better. Don’t have to rely on electronics for pressure sensing. Reduces damage of fragile artefacts.</a:t>
            </a:r>
          </a:p>
        </p:txBody>
      </p:sp>
      <p:sp>
        <p:nvSpPr>
          <p:cNvPr name="Freeform 13" id="13"/>
          <p:cNvSpPr/>
          <p:nvPr/>
        </p:nvSpPr>
        <p:spPr>
          <a:xfrm flipH="false" flipV="false" rot="0">
            <a:off x="0" y="0"/>
            <a:ext cx="2396613" cy="2396613"/>
          </a:xfrm>
          <a:custGeom>
            <a:avLst/>
            <a:gdLst/>
            <a:ahLst/>
            <a:cxnLst/>
            <a:rect r="r" b="b" t="t" l="l"/>
            <a:pathLst>
              <a:path h="2396613" w="2396613">
                <a:moveTo>
                  <a:pt x="0" y="0"/>
                </a:moveTo>
                <a:lnTo>
                  <a:pt x="2396613" y="0"/>
                </a:lnTo>
                <a:lnTo>
                  <a:pt x="2396613" y="2396613"/>
                </a:lnTo>
                <a:lnTo>
                  <a:pt x="0" y="2396613"/>
                </a:lnTo>
                <a:lnTo>
                  <a:pt x="0" y="0"/>
                </a:lnTo>
                <a:close/>
              </a:path>
            </a:pathLst>
          </a:custGeom>
          <a:blipFill>
            <a:blip r:embed="rId9"/>
            <a:stretch>
              <a:fillRect l="-105640" t="-23315" r="-101654" b="-81175"/>
            </a:stretch>
          </a:blipFill>
        </p:spPr>
      </p:sp>
      <p:sp>
        <p:nvSpPr>
          <p:cNvPr name="TextBox 14" id="14"/>
          <p:cNvSpPr txBox="true"/>
          <p:nvPr/>
        </p:nvSpPr>
        <p:spPr>
          <a:xfrm rot="0">
            <a:off x="2939881" y="955034"/>
            <a:ext cx="13400545" cy="1641173"/>
          </a:xfrm>
          <a:prstGeom prst="rect">
            <a:avLst/>
          </a:prstGeom>
        </p:spPr>
        <p:txBody>
          <a:bodyPr anchor="t" rtlCol="false" tIns="0" lIns="0" bIns="0" rIns="0">
            <a:spAutoFit/>
          </a:bodyPr>
          <a:lstStyle/>
          <a:p>
            <a:pPr algn="ctr">
              <a:lnSpc>
                <a:spcPts val="13491"/>
              </a:lnSpc>
            </a:pPr>
            <a:r>
              <a:rPr lang="en-US" sz="9636">
                <a:solidFill>
                  <a:srgbClr val="000000"/>
                </a:solidFill>
                <a:latin typeface="Norwester"/>
                <a:ea typeface="Norwester"/>
                <a:cs typeface="Norwester"/>
                <a:sym typeface="Norwester"/>
              </a:rPr>
              <a:t>Feedback improvements</a:t>
            </a:r>
          </a:p>
        </p:txBody>
      </p:sp>
      <p:grpSp>
        <p:nvGrpSpPr>
          <p:cNvPr name="Group 15" id="15"/>
          <p:cNvGrpSpPr/>
          <p:nvPr/>
        </p:nvGrpSpPr>
        <p:grpSpPr>
          <a:xfrm rot="0">
            <a:off x="3646705" y="9486900"/>
            <a:ext cx="10994590" cy="623788"/>
            <a:chOff x="0" y="0"/>
            <a:chExt cx="2070042" cy="117446"/>
          </a:xfrm>
        </p:grpSpPr>
        <p:sp>
          <p:nvSpPr>
            <p:cNvPr name="Freeform 16" id="16"/>
            <p:cNvSpPr/>
            <p:nvPr/>
          </p:nvSpPr>
          <p:spPr>
            <a:xfrm flipH="false" flipV="false" rot="0">
              <a:off x="0" y="0"/>
              <a:ext cx="2070042" cy="117446"/>
            </a:xfrm>
            <a:custGeom>
              <a:avLst/>
              <a:gdLst/>
              <a:ahLst/>
              <a:cxnLst/>
              <a:rect r="r" b="b" t="t" l="l"/>
              <a:pathLst>
                <a:path h="117446" w="2070042">
                  <a:moveTo>
                    <a:pt x="58723" y="0"/>
                  </a:moveTo>
                  <a:lnTo>
                    <a:pt x="2011319" y="0"/>
                  </a:lnTo>
                  <a:cubicBezTo>
                    <a:pt x="2043751" y="0"/>
                    <a:pt x="2070042" y="26291"/>
                    <a:pt x="2070042" y="58723"/>
                  </a:cubicBezTo>
                  <a:lnTo>
                    <a:pt x="2070042" y="58723"/>
                  </a:lnTo>
                  <a:cubicBezTo>
                    <a:pt x="2070042" y="91155"/>
                    <a:pt x="2043751" y="117446"/>
                    <a:pt x="2011319" y="117446"/>
                  </a:cubicBezTo>
                  <a:lnTo>
                    <a:pt x="58723" y="117446"/>
                  </a:lnTo>
                  <a:cubicBezTo>
                    <a:pt x="26291" y="117446"/>
                    <a:pt x="0" y="91155"/>
                    <a:pt x="0" y="58723"/>
                  </a:cubicBezTo>
                  <a:lnTo>
                    <a:pt x="0" y="58723"/>
                  </a:lnTo>
                  <a:cubicBezTo>
                    <a:pt x="0" y="26291"/>
                    <a:pt x="26291" y="0"/>
                    <a:pt x="58723" y="0"/>
                  </a:cubicBezTo>
                  <a:close/>
                </a:path>
              </a:pathLst>
            </a:custGeom>
            <a:solidFill>
              <a:srgbClr val="FFFFFF">
                <a:alpha val="74902"/>
              </a:srgbClr>
            </a:solidFill>
          </p:spPr>
        </p:sp>
        <p:sp>
          <p:nvSpPr>
            <p:cNvPr name="TextBox 17" id="17"/>
            <p:cNvSpPr txBox="true"/>
            <p:nvPr/>
          </p:nvSpPr>
          <p:spPr>
            <a:xfrm>
              <a:off x="0" y="-352425"/>
              <a:ext cx="2070042" cy="469871"/>
            </a:xfrm>
            <a:prstGeom prst="rect">
              <a:avLst/>
            </a:prstGeom>
          </p:spPr>
          <p:txBody>
            <a:bodyPr anchor="ctr" rtlCol="false" tIns="50800" lIns="50800" bIns="50800" rIns="50800"/>
            <a:lstStyle/>
            <a:p>
              <a:pPr algn="ctr">
                <a:lnSpc>
                  <a:spcPts val="25060"/>
                </a:lnSpc>
              </a:pPr>
            </a:p>
          </p:txBody>
        </p:sp>
      </p:grpSp>
      <p:sp>
        <p:nvSpPr>
          <p:cNvPr name="TextBox 18" id="18"/>
          <p:cNvSpPr txBox="true"/>
          <p:nvPr/>
        </p:nvSpPr>
        <p:spPr>
          <a:xfrm rot="0">
            <a:off x="3893300" y="9447957"/>
            <a:ext cx="10501400" cy="615950"/>
          </a:xfrm>
          <a:prstGeom prst="rect">
            <a:avLst/>
          </a:prstGeom>
        </p:spPr>
        <p:txBody>
          <a:bodyPr anchor="t" rtlCol="false" tIns="0" lIns="0" bIns="0" rIns="0">
            <a:spAutoFit/>
          </a:bodyPr>
          <a:lstStyle/>
          <a:p>
            <a:pPr algn="ctr">
              <a:lnSpc>
                <a:spcPts val="4900"/>
              </a:lnSpc>
            </a:pPr>
            <a:r>
              <a:rPr lang="en-US" sz="3500">
                <a:solidFill>
                  <a:srgbClr val="000000"/>
                </a:solidFill>
                <a:latin typeface="DejaVu Serif"/>
                <a:ea typeface="DejaVu Serif"/>
                <a:cs typeface="DejaVu Serif"/>
                <a:sym typeface="DejaVu Serif"/>
              </a:rPr>
              <a:t>See page 17 of the Innovation Design file</a:t>
            </a:r>
          </a:p>
        </p:txBody>
      </p:sp>
      <p:sp>
        <p:nvSpPr>
          <p:cNvPr name="Freeform 19" id="19"/>
          <p:cNvSpPr/>
          <p:nvPr/>
        </p:nvSpPr>
        <p:spPr>
          <a:xfrm flipH="false" flipV="false" rot="0">
            <a:off x="15908133" y="429502"/>
            <a:ext cx="1910094" cy="1967111"/>
          </a:xfrm>
          <a:custGeom>
            <a:avLst/>
            <a:gdLst/>
            <a:ahLst/>
            <a:cxnLst/>
            <a:rect r="r" b="b" t="t" l="l"/>
            <a:pathLst>
              <a:path h="1967111" w="1910094">
                <a:moveTo>
                  <a:pt x="0" y="0"/>
                </a:moveTo>
                <a:lnTo>
                  <a:pt x="1910094" y="0"/>
                </a:lnTo>
                <a:lnTo>
                  <a:pt x="1910094" y="1967111"/>
                </a:lnTo>
                <a:lnTo>
                  <a:pt x="0" y="1967111"/>
                </a:lnTo>
                <a:lnTo>
                  <a:pt x="0" y="0"/>
                </a:lnTo>
                <a:close/>
              </a:path>
            </a:pathLst>
          </a:custGeom>
          <a:blipFill>
            <a:blip r:embed="rId10"/>
            <a:stretch>
              <a:fillRect l="0" t="0" r="0" b="0"/>
            </a:stretch>
          </a:blipFill>
        </p:spPr>
      </p:sp>
    </p:spTree>
  </p:cSld>
  <p:clrMapOvr>
    <a:masterClrMapping/>
  </p:clrMapOvr>
  <p:transition spd="med">
    <p:push dir="l"/>
  </p:transition>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FF0BB"/>
        </a:solidFill>
      </p:bgPr>
    </p:bg>
    <p:spTree>
      <p:nvGrpSpPr>
        <p:cNvPr id="1" name=""/>
        <p:cNvGrpSpPr/>
        <p:nvPr/>
      </p:nvGrpSpPr>
      <p:grpSpPr>
        <a:xfrm>
          <a:off x="0" y="0"/>
          <a:ext cx="0" cy="0"/>
          <a:chOff x="0" y="0"/>
          <a:chExt cx="0" cy="0"/>
        </a:xfrm>
      </p:grpSpPr>
      <p:grpSp>
        <p:nvGrpSpPr>
          <p:cNvPr name="Group 2" id="2"/>
          <p:cNvGrpSpPr/>
          <p:nvPr/>
        </p:nvGrpSpPr>
        <p:grpSpPr>
          <a:xfrm rot="0">
            <a:off x="-22636" y="3820249"/>
            <a:ext cx="6191570" cy="6466751"/>
            <a:chOff x="0" y="0"/>
            <a:chExt cx="571500" cy="596900"/>
          </a:xfrm>
        </p:grpSpPr>
        <p:sp>
          <p:nvSpPr>
            <p:cNvPr name="Freeform 3" id="3"/>
            <p:cNvSpPr/>
            <p:nvPr/>
          </p:nvSpPr>
          <p:spPr>
            <a:xfrm flipH="false" flipV="false" rot="0">
              <a:off x="0" y="0"/>
              <a:ext cx="571500" cy="596900"/>
            </a:xfrm>
            <a:custGeom>
              <a:avLst/>
              <a:gdLst/>
              <a:ahLst/>
              <a:cxnLst/>
              <a:rect r="r" b="b" t="t" l="l"/>
              <a:pathLst>
                <a:path h="596900" w="571500">
                  <a:moveTo>
                    <a:pt x="571500" y="596900"/>
                  </a:moveTo>
                  <a:lnTo>
                    <a:pt x="0" y="596900"/>
                  </a:lnTo>
                  <a:lnTo>
                    <a:pt x="0" y="0"/>
                  </a:lnTo>
                  <a:lnTo>
                    <a:pt x="571500" y="596900"/>
                  </a:lnTo>
                  <a:close/>
                </a:path>
              </a:pathLst>
            </a:custGeom>
            <a:solidFill>
              <a:srgbClr val="FEB706"/>
            </a:solidFill>
          </p:spPr>
        </p:sp>
        <p:sp>
          <p:nvSpPr>
            <p:cNvPr name="TextBox 4" id="4"/>
            <p:cNvSpPr txBox="true"/>
            <p:nvPr/>
          </p:nvSpPr>
          <p:spPr>
            <a:xfrm>
              <a:off x="0" y="260350"/>
              <a:ext cx="285750" cy="33528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433891" y="2451608"/>
            <a:ext cx="1888318" cy="7307792"/>
            <a:chOff x="0" y="0"/>
            <a:chExt cx="497335" cy="1924686"/>
          </a:xfrm>
        </p:grpSpPr>
        <p:sp>
          <p:nvSpPr>
            <p:cNvPr name="Freeform 6" id="6"/>
            <p:cNvSpPr/>
            <p:nvPr/>
          </p:nvSpPr>
          <p:spPr>
            <a:xfrm flipH="false" flipV="false" rot="0">
              <a:off x="0" y="0"/>
              <a:ext cx="497335" cy="1924686"/>
            </a:xfrm>
            <a:custGeom>
              <a:avLst/>
              <a:gdLst/>
              <a:ahLst/>
              <a:cxnLst/>
              <a:rect r="r" b="b" t="t" l="l"/>
              <a:pathLst>
                <a:path h="1924686" w="497335">
                  <a:moveTo>
                    <a:pt x="209095" y="0"/>
                  </a:moveTo>
                  <a:lnTo>
                    <a:pt x="288240" y="0"/>
                  </a:lnTo>
                  <a:cubicBezTo>
                    <a:pt x="343695" y="0"/>
                    <a:pt x="396879" y="22030"/>
                    <a:pt x="436092" y="61243"/>
                  </a:cubicBezTo>
                  <a:cubicBezTo>
                    <a:pt x="475305" y="100455"/>
                    <a:pt x="497335" y="153640"/>
                    <a:pt x="497335" y="209095"/>
                  </a:cubicBezTo>
                  <a:lnTo>
                    <a:pt x="497335" y="1715591"/>
                  </a:lnTo>
                  <a:cubicBezTo>
                    <a:pt x="497335" y="1831071"/>
                    <a:pt x="403720" y="1924686"/>
                    <a:pt x="288240" y="1924686"/>
                  </a:cubicBezTo>
                  <a:lnTo>
                    <a:pt x="209095" y="1924686"/>
                  </a:lnTo>
                  <a:cubicBezTo>
                    <a:pt x="93615" y="1924686"/>
                    <a:pt x="0" y="1831071"/>
                    <a:pt x="0" y="1715591"/>
                  </a:cubicBezTo>
                  <a:lnTo>
                    <a:pt x="0" y="209095"/>
                  </a:lnTo>
                  <a:cubicBezTo>
                    <a:pt x="0" y="93615"/>
                    <a:pt x="93615" y="0"/>
                    <a:pt x="209095" y="0"/>
                  </a:cubicBezTo>
                  <a:close/>
                </a:path>
              </a:pathLst>
            </a:custGeom>
            <a:solidFill>
              <a:srgbClr val="FFFFFF">
                <a:alpha val="60784"/>
              </a:srgbClr>
            </a:solidFill>
          </p:spPr>
        </p:sp>
        <p:sp>
          <p:nvSpPr>
            <p:cNvPr name="TextBox 7" id="7"/>
            <p:cNvSpPr txBox="true"/>
            <p:nvPr/>
          </p:nvSpPr>
          <p:spPr>
            <a:xfrm>
              <a:off x="0" y="-38100"/>
              <a:ext cx="497335" cy="1962786"/>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10800000">
            <a:off x="12096430" y="0"/>
            <a:ext cx="6191570" cy="6466751"/>
            <a:chOff x="0" y="0"/>
            <a:chExt cx="571500" cy="596900"/>
          </a:xfrm>
        </p:grpSpPr>
        <p:sp>
          <p:nvSpPr>
            <p:cNvPr name="Freeform 9" id="9"/>
            <p:cNvSpPr/>
            <p:nvPr/>
          </p:nvSpPr>
          <p:spPr>
            <a:xfrm flipH="false" flipV="false" rot="0">
              <a:off x="0" y="0"/>
              <a:ext cx="571500" cy="596900"/>
            </a:xfrm>
            <a:custGeom>
              <a:avLst/>
              <a:gdLst/>
              <a:ahLst/>
              <a:cxnLst/>
              <a:rect r="r" b="b" t="t" l="l"/>
              <a:pathLst>
                <a:path h="596900" w="571500">
                  <a:moveTo>
                    <a:pt x="571500" y="596900"/>
                  </a:moveTo>
                  <a:lnTo>
                    <a:pt x="0" y="596900"/>
                  </a:lnTo>
                  <a:lnTo>
                    <a:pt x="0" y="0"/>
                  </a:lnTo>
                  <a:lnTo>
                    <a:pt x="571500" y="596900"/>
                  </a:lnTo>
                  <a:close/>
                </a:path>
              </a:pathLst>
            </a:custGeom>
            <a:solidFill>
              <a:srgbClr val="FEB706"/>
            </a:solidFill>
          </p:spPr>
        </p:sp>
        <p:sp>
          <p:nvSpPr>
            <p:cNvPr name="TextBox 10" id="10"/>
            <p:cNvSpPr txBox="true"/>
            <p:nvPr/>
          </p:nvSpPr>
          <p:spPr>
            <a:xfrm>
              <a:off x="0" y="260350"/>
              <a:ext cx="285750" cy="335280"/>
            </a:xfrm>
            <a:prstGeom prst="rect">
              <a:avLst/>
            </a:prstGeom>
          </p:spPr>
          <p:txBody>
            <a:bodyPr anchor="ctr" rtlCol="false" tIns="50800" lIns="50800" bIns="50800" rIns="50800"/>
            <a:lstStyle/>
            <a:p>
              <a:pPr algn="ctr">
                <a:lnSpc>
                  <a:spcPts val="2659"/>
                </a:lnSpc>
              </a:pPr>
            </a:p>
          </p:txBody>
        </p:sp>
      </p:grpSp>
      <p:sp>
        <p:nvSpPr>
          <p:cNvPr name="Freeform 11" id="11"/>
          <p:cNvSpPr/>
          <p:nvPr/>
        </p:nvSpPr>
        <p:spPr>
          <a:xfrm flipH="false" flipV="false" rot="0">
            <a:off x="9523613" y="252054"/>
            <a:ext cx="8490475" cy="8089107"/>
          </a:xfrm>
          <a:custGeom>
            <a:avLst/>
            <a:gdLst/>
            <a:ahLst/>
            <a:cxnLst/>
            <a:rect r="r" b="b" t="t" l="l"/>
            <a:pathLst>
              <a:path h="8089107" w="8490475">
                <a:moveTo>
                  <a:pt x="0" y="0"/>
                </a:moveTo>
                <a:lnTo>
                  <a:pt x="8490475" y="0"/>
                </a:lnTo>
                <a:lnTo>
                  <a:pt x="8490475" y="8089107"/>
                </a:lnTo>
                <a:lnTo>
                  <a:pt x="0" y="8089107"/>
                </a:lnTo>
                <a:lnTo>
                  <a:pt x="0" y="0"/>
                </a:lnTo>
                <a:close/>
              </a:path>
            </a:pathLst>
          </a:custGeom>
          <a:blipFill>
            <a:blip r:embed="rId2"/>
            <a:stretch>
              <a:fillRect l="0" t="0" r="0" b="0"/>
            </a:stretch>
          </a:blipFill>
        </p:spPr>
      </p:sp>
      <p:sp>
        <p:nvSpPr>
          <p:cNvPr name="TextBox 12" id="12"/>
          <p:cNvSpPr txBox="true"/>
          <p:nvPr/>
        </p:nvSpPr>
        <p:spPr>
          <a:xfrm rot="0">
            <a:off x="600882" y="2156333"/>
            <a:ext cx="7205133" cy="7776171"/>
          </a:xfrm>
          <a:prstGeom prst="rect">
            <a:avLst/>
          </a:prstGeom>
        </p:spPr>
        <p:txBody>
          <a:bodyPr anchor="t" rtlCol="false" tIns="0" lIns="0" bIns="0" rIns="0">
            <a:spAutoFit/>
          </a:bodyPr>
          <a:lstStyle/>
          <a:p>
            <a:pPr algn="l">
              <a:lnSpc>
                <a:spcPts val="20617"/>
              </a:lnSpc>
            </a:pPr>
            <a:r>
              <a:rPr lang="en-US" sz="14726" b="true">
                <a:solidFill>
                  <a:srgbClr val="000000"/>
                </a:solidFill>
                <a:latin typeface="DejaVu Serif Bold"/>
                <a:ea typeface="DejaVu Serif Bold"/>
                <a:cs typeface="DejaVu Serif Bold"/>
                <a:sym typeface="DejaVu Serif Bold"/>
              </a:rPr>
              <a:t>C</a:t>
            </a:r>
            <a:r>
              <a:rPr lang="en-US" sz="14726">
                <a:solidFill>
                  <a:srgbClr val="000000"/>
                </a:solidFill>
                <a:latin typeface="DejaVu Serif"/>
                <a:ea typeface="DejaVu Serif"/>
                <a:cs typeface="DejaVu Serif"/>
                <a:sym typeface="DejaVu Serif"/>
              </a:rPr>
              <a:t>law</a:t>
            </a:r>
          </a:p>
          <a:p>
            <a:pPr algn="l">
              <a:lnSpc>
                <a:spcPts val="20617"/>
              </a:lnSpc>
            </a:pPr>
            <a:r>
              <a:rPr lang="en-US" sz="14726" b="true">
                <a:solidFill>
                  <a:srgbClr val="000000"/>
                </a:solidFill>
                <a:latin typeface="DejaVu Serif Bold"/>
                <a:ea typeface="DejaVu Serif Bold"/>
                <a:cs typeface="DejaVu Serif Bold"/>
                <a:sym typeface="DejaVu Serif Bold"/>
              </a:rPr>
              <a:t>T</a:t>
            </a:r>
            <a:r>
              <a:rPr lang="en-US" sz="14726">
                <a:solidFill>
                  <a:srgbClr val="000000"/>
                </a:solidFill>
                <a:latin typeface="DejaVu Serif"/>
                <a:ea typeface="DejaVu Serif"/>
                <a:cs typeface="DejaVu Serif"/>
                <a:sym typeface="DejaVu Serif"/>
              </a:rPr>
              <a:t>esting</a:t>
            </a:r>
          </a:p>
          <a:p>
            <a:pPr algn="l">
              <a:lnSpc>
                <a:spcPts val="20617"/>
              </a:lnSpc>
            </a:pPr>
            <a:r>
              <a:rPr lang="en-US" sz="14726" b="true">
                <a:solidFill>
                  <a:srgbClr val="000000"/>
                </a:solidFill>
                <a:latin typeface="DejaVu Serif Bold"/>
                <a:ea typeface="DejaVu Serif Bold"/>
                <a:cs typeface="DejaVu Serif Bold"/>
                <a:sym typeface="DejaVu Serif Bold"/>
              </a:rPr>
              <a:t>D</a:t>
            </a:r>
            <a:r>
              <a:rPr lang="en-US" sz="14726">
                <a:solidFill>
                  <a:srgbClr val="000000"/>
                </a:solidFill>
                <a:latin typeface="DejaVu Serif"/>
                <a:ea typeface="DejaVu Serif"/>
                <a:cs typeface="DejaVu Serif"/>
                <a:sym typeface="DejaVu Serif"/>
              </a:rPr>
              <a:t>esign</a:t>
            </a:r>
          </a:p>
        </p:txBody>
      </p:sp>
      <p:sp>
        <p:nvSpPr>
          <p:cNvPr name="TextBox 13" id="13"/>
          <p:cNvSpPr txBox="true"/>
          <p:nvPr/>
        </p:nvSpPr>
        <p:spPr>
          <a:xfrm rot="0">
            <a:off x="7837187" y="6514470"/>
            <a:ext cx="8881533" cy="3426855"/>
          </a:xfrm>
          <a:prstGeom prst="rect">
            <a:avLst/>
          </a:prstGeom>
        </p:spPr>
        <p:txBody>
          <a:bodyPr anchor="t" rtlCol="false" tIns="0" lIns="0" bIns="0" rIns="0">
            <a:spAutoFit/>
          </a:bodyPr>
          <a:lstStyle/>
          <a:p>
            <a:pPr algn="ctr">
              <a:lnSpc>
                <a:spcPts val="26368"/>
              </a:lnSpc>
            </a:pPr>
            <a:r>
              <a:rPr lang="en-US" sz="18834" u="sng">
                <a:solidFill>
                  <a:srgbClr val="000000">
                    <a:alpha val="80000"/>
                  </a:srgbClr>
                </a:solidFill>
                <a:latin typeface="Horizon"/>
                <a:ea typeface="Horizon"/>
                <a:cs typeface="Horizon"/>
                <a:sym typeface="Horizon"/>
              </a:rPr>
              <a:t>4000</a:t>
            </a:r>
          </a:p>
        </p:txBody>
      </p:sp>
      <p:grpSp>
        <p:nvGrpSpPr>
          <p:cNvPr name="Group 14" id="14"/>
          <p:cNvGrpSpPr/>
          <p:nvPr/>
        </p:nvGrpSpPr>
        <p:grpSpPr>
          <a:xfrm rot="614513">
            <a:off x="5997283" y="993141"/>
            <a:ext cx="6620347" cy="6606933"/>
            <a:chOff x="0" y="0"/>
            <a:chExt cx="8827130" cy="8809245"/>
          </a:xfrm>
        </p:grpSpPr>
        <p:grpSp>
          <p:nvGrpSpPr>
            <p:cNvPr name="Group 15" id="15"/>
            <p:cNvGrpSpPr/>
            <p:nvPr/>
          </p:nvGrpSpPr>
          <p:grpSpPr>
            <a:xfrm rot="0">
              <a:off x="5201324" y="5552523"/>
              <a:ext cx="1385285" cy="1562511"/>
              <a:chOff x="0" y="0"/>
              <a:chExt cx="1082040" cy="1220470"/>
            </a:xfrm>
          </p:grpSpPr>
          <p:sp>
            <p:nvSpPr>
              <p:cNvPr name="Freeform 16" id="16"/>
              <p:cNvSpPr/>
              <p:nvPr/>
            </p:nvSpPr>
            <p:spPr>
              <a:xfrm flipH="false" flipV="false" rot="0">
                <a:off x="49030" y="47460"/>
                <a:ext cx="982490" cy="1121874"/>
              </a:xfrm>
              <a:custGeom>
                <a:avLst/>
                <a:gdLst/>
                <a:ahLst/>
                <a:cxnLst/>
                <a:rect r="r" b="b" t="t" l="l"/>
                <a:pathLst>
                  <a:path h="1121874" w="982490">
                    <a:moveTo>
                      <a:pt x="34790" y="983780"/>
                    </a:moveTo>
                    <a:cubicBezTo>
                      <a:pt x="269740" y="805980"/>
                      <a:pt x="384040" y="686600"/>
                      <a:pt x="469130" y="593890"/>
                    </a:cubicBezTo>
                    <a:cubicBezTo>
                      <a:pt x="545330" y="511340"/>
                      <a:pt x="639310" y="419900"/>
                      <a:pt x="677410" y="348780"/>
                    </a:cubicBezTo>
                    <a:cubicBezTo>
                      <a:pt x="700270" y="305600"/>
                      <a:pt x="690110" y="273850"/>
                      <a:pt x="711700" y="229400"/>
                    </a:cubicBezTo>
                    <a:cubicBezTo>
                      <a:pt x="742180" y="164630"/>
                      <a:pt x="815840" y="35090"/>
                      <a:pt x="865370" y="9690"/>
                    </a:cubicBezTo>
                    <a:cubicBezTo>
                      <a:pt x="890770" y="-4280"/>
                      <a:pt x="919980" y="-1740"/>
                      <a:pt x="939030" y="8420"/>
                    </a:cubicBezTo>
                    <a:cubicBezTo>
                      <a:pt x="958080" y="17310"/>
                      <a:pt x="979670" y="46520"/>
                      <a:pt x="982210" y="68110"/>
                    </a:cubicBezTo>
                    <a:cubicBezTo>
                      <a:pt x="984750" y="90970"/>
                      <a:pt x="969510" y="123990"/>
                      <a:pt x="955540" y="137960"/>
                    </a:cubicBezTo>
                    <a:cubicBezTo>
                      <a:pt x="944110" y="150660"/>
                      <a:pt x="925060" y="157010"/>
                      <a:pt x="908550" y="158280"/>
                    </a:cubicBezTo>
                    <a:cubicBezTo>
                      <a:pt x="893310" y="159550"/>
                      <a:pt x="872990" y="154470"/>
                      <a:pt x="860290" y="145580"/>
                    </a:cubicBezTo>
                    <a:cubicBezTo>
                      <a:pt x="846320" y="136690"/>
                      <a:pt x="833620" y="120180"/>
                      <a:pt x="828540" y="104940"/>
                    </a:cubicBezTo>
                    <a:cubicBezTo>
                      <a:pt x="823460" y="89700"/>
                      <a:pt x="820920" y="70650"/>
                      <a:pt x="827270" y="54140"/>
                    </a:cubicBezTo>
                    <a:cubicBezTo>
                      <a:pt x="836160" y="35090"/>
                      <a:pt x="860290" y="8420"/>
                      <a:pt x="880610" y="3340"/>
                    </a:cubicBezTo>
                    <a:cubicBezTo>
                      <a:pt x="902200" y="-3010"/>
                      <a:pt x="936490" y="5880"/>
                      <a:pt x="953000" y="17310"/>
                    </a:cubicBezTo>
                    <a:cubicBezTo>
                      <a:pt x="966970" y="27470"/>
                      <a:pt x="977130" y="45250"/>
                      <a:pt x="980940" y="60490"/>
                    </a:cubicBezTo>
                    <a:cubicBezTo>
                      <a:pt x="984750" y="75730"/>
                      <a:pt x="980940" y="92240"/>
                      <a:pt x="975860" y="111290"/>
                    </a:cubicBezTo>
                    <a:cubicBezTo>
                      <a:pt x="969510" y="135420"/>
                      <a:pt x="953000" y="168440"/>
                      <a:pt x="936490" y="196380"/>
                    </a:cubicBezTo>
                    <a:cubicBezTo>
                      <a:pt x="916170" y="226860"/>
                      <a:pt x="884420" y="252260"/>
                      <a:pt x="864100" y="287820"/>
                    </a:cubicBezTo>
                    <a:cubicBezTo>
                      <a:pt x="839970" y="329730"/>
                      <a:pt x="834890" y="380530"/>
                      <a:pt x="804410" y="432600"/>
                    </a:cubicBezTo>
                    <a:cubicBezTo>
                      <a:pt x="759960" y="508800"/>
                      <a:pt x="659630" y="635800"/>
                      <a:pt x="602480" y="684060"/>
                    </a:cubicBezTo>
                    <a:cubicBezTo>
                      <a:pt x="570730" y="712000"/>
                      <a:pt x="550410" y="708190"/>
                      <a:pt x="517390" y="733590"/>
                    </a:cubicBezTo>
                    <a:cubicBezTo>
                      <a:pt x="455160" y="784390"/>
                      <a:pt x="356100" y="921550"/>
                      <a:pt x="281170" y="987590"/>
                    </a:cubicBezTo>
                    <a:cubicBezTo>
                      <a:pt x="222750" y="1039660"/>
                      <a:pt x="154170" y="1093000"/>
                      <a:pt x="110990" y="1112050"/>
                    </a:cubicBezTo>
                    <a:cubicBezTo>
                      <a:pt x="90670" y="1120940"/>
                      <a:pt x="75430" y="1123480"/>
                      <a:pt x="58920" y="1120940"/>
                    </a:cubicBezTo>
                    <a:cubicBezTo>
                      <a:pt x="43680" y="1118400"/>
                      <a:pt x="23360" y="1106970"/>
                      <a:pt x="14470" y="1093000"/>
                    </a:cubicBezTo>
                    <a:cubicBezTo>
                      <a:pt x="3040" y="1076490"/>
                      <a:pt x="-3310" y="1043470"/>
                      <a:pt x="1770" y="1024420"/>
                    </a:cubicBezTo>
                    <a:cubicBezTo>
                      <a:pt x="5580" y="1007910"/>
                      <a:pt x="34790" y="983780"/>
                      <a:pt x="34790" y="983780"/>
                    </a:cubicBezTo>
                  </a:path>
                </a:pathLst>
              </a:custGeom>
              <a:solidFill>
                <a:srgbClr val="1E1E1E">
                  <a:alpha val="86667"/>
                </a:srgbClr>
              </a:solidFill>
              <a:ln cap="sq">
                <a:noFill/>
                <a:prstDash val="solid"/>
                <a:miter/>
              </a:ln>
            </p:spPr>
          </p:sp>
        </p:grpSp>
        <p:grpSp>
          <p:nvGrpSpPr>
            <p:cNvPr name="Group 17" id="17"/>
            <p:cNvGrpSpPr/>
            <p:nvPr/>
          </p:nvGrpSpPr>
          <p:grpSpPr>
            <a:xfrm rot="0">
              <a:off x="1760873" y="2580338"/>
              <a:ext cx="1564137" cy="1102375"/>
              <a:chOff x="0" y="0"/>
              <a:chExt cx="1221740" cy="861060"/>
            </a:xfrm>
          </p:grpSpPr>
          <p:sp>
            <p:nvSpPr>
              <p:cNvPr name="Freeform 18" id="18"/>
              <p:cNvSpPr/>
              <p:nvPr/>
            </p:nvSpPr>
            <p:spPr>
              <a:xfrm flipH="false" flipV="false" rot="0">
                <a:off x="50800" y="50087"/>
                <a:ext cx="1120735" cy="758903"/>
              </a:xfrm>
              <a:custGeom>
                <a:avLst/>
                <a:gdLst/>
                <a:ahLst/>
                <a:cxnLst/>
                <a:rect r="r" b="b" t="t" l="l"/>
                <a:pathLst>
                  <a:path h="758903" w="1120735">
                    <a:moveTo>
                      <a:pt x="111760" y="9603"/>
                    </a:moveTo>
                    <a:cubicBezTo>
                      <a:pt x="557530" y="282653"/>
                      <a:pt x="557530" y="292813"/>
                      <a:pt x="588010" y="318213"/>
                    </a:cubicBezTo>
                    <a:cubicBezTo>
                      <a:pt x="654050" y="375363"/>
                      <a:pt x="849630" y="522683"/>
                      <a:pt x="920750" y="565863"/>
                    </a:cubicBezTo>
                    <a:cubicBezTo>
                      <a:pt x="951230" y="584913"/>
                      <a:pt x="967740" y="595073"/>
                      <a:pt x="990600" y="601423"/>
                    </a:cubicBezTo>
                    <a:cubicBezTo>
                      <a:pt x="1010920" y="606503"/>
                      <a:pt x="1032510" y="600153"/>
                      <a:pt x="1050290" y="603963"/>
                    </a:cubicBezTo>
                    <a:cubicBezTo>
                      <a:pt x="1066800" y="607773"/>
                      <a:pt x="1084580" y="612853"/>
                      <a:pt x="1096010" y="624283"/>
                    </a:cubicBezTo>
                    <a:cubicBezTo>
                      <a:pt x="1109980" y="639523"/>
                      <a:pt x="1122680" y="672543"/>
                      <a:pt x="1120140" y="694133"/>
                    </a:cubicBezTo>
                    <a:cubicBezTo>
                      <a:pt x="1116330" y="714453"/>
                      <a:pt x="1096010" y="742393"/>
                      <a:pt x="1075690" y="752553"/>
                    </a:cubicBezTo>
                    <a:cubicBezTo>
                      <a:pt x="1056640" y="761443"/>
                      <a:pt x="1021080" y="757633"/>
                      <a:pt x="1003300" y="748743"/>
                    </a:cubicBezTo>
                    <a:cubicBezTo>
                      <a:pt x="988060" y="742393"/>
                      <a:pt x="975360" y="727153"/>
                      <a:pt x="970280" y="711913"/>
                    </a:cubicBezTo>
                    <a:cubicBezTo>
                      <a:pt x="963930" y="691593"/>
                      <a:pt x="966470" y="657303"/>
                      <a:pt x="977900" y="638253"/>
                    </a:cubicBezTo>
                    <a:cubicBezTo>
                      <a:pt x="989330" y="620473"/>
                      <a:pt x="1022350" y="605233"/>
                      <a:pt x="1041400" y="603963"/>
                    </a:cubicBezTo>
                    <a:cubicBezTo>
                      <a:pt x="1057910" y="602693"/>
                      <a:pt x="1076960" y="610313"/>
                      <a:pt x="1089660" y="619203"/>
                    </a:cubicBezTo>
                    <a:cubicBezTo>
                      <a:pt x="1102360" y="628093"/>
                      <a:pt x="1113790" y="644603"/>
                      <a:pt x="1117600" y="659843"/>
                    </a:cubicBezTo>
                    <a:cubicBezTo>
                      <a:pt x="1122680" y="675083"/>
                      <a:pt x="1121410" y="695403"/>
                      <a:pt x="1115060" y="709373"/>
                    </a:cubicBezTo>
                    <a:cubicBezTo>
                      <a:pt x="1109980" y="724613"/>
                      <a:pt x="1097280" y="739853"/>
                      <a:pt x="1083310" y="748743"/>
                    </a:cubicBezTo>
                    <a:cubicBezTo>
                      <a:pt x="1070610" y="756363"/>
                      <a:pt x="1055370" y="758903"/>
                      <a:pt x="1035050" y="758903"/>
                    </a:cubicBezTo>
                    <a:cubicBezTo>
                      <a:pt x="999490" y="758903"/>
                      <a:pt x="948690" y="753823"/>
                      <a:pt x="891540" y="725883"/>
                    </a:cubicBezTo>
                    <a:cubicBezTo>
                      <a:pt x="779780" y="671273"/>
                      <a:pt x="601980" y="478233"/>
                      <a:pt x="453390" y="375363"/>
                    </a:cubicBezTo>
                    <a:cubicBezTo>
                      <a:pt x="312420" y="278843"/>
                      <a:pt x="73660" y="182323"/>
                      <a:pt x="21590" y="125173"/>
                    </a:cubicBezTo>
                    <a:cubicBezTo>
                      <a:pt x="5080" y="106123"/>
                      <a:pt x="1270" y="93423"/>
                      <a:pt x="0" y="78183"/>
                    </a:cubicBezTo>
                    <a:cubicBezTo>
                      <a:pt x="0" y="61673"/>
                      <a:pt x="6350" y="40083"/>
                      <a:pt x="15240" y="27383"/>
                    </a:cubicBezTo>
                    <a:cubicBezTo>
                      <a:pt x="25400" y="14683"/>
                      <a:pt x="44450" y="3253"/>
                      <a:pt x="60960" y="713"/>
                    </a:cubicBezTo>
                    <a:cubicBezTo>
                      <a:pt x="76200" y="-3097"/>
                      <a:pt x="111760" y="9603"/>
                      <a:pt x="111760" y="9603"/>
                    </a:cubicBezTo>
                  </a:path>
                </a:pathLst>
              </a:custGeom>
              <a:solidFill>
                <a:srgbClr val="FFA629">
                  <a:alpha val="86667"/>
                </a:srgbClr>
              </a:solidFill>
              <a:ln cap="sq">
                <a:noFill/>
                <a:prstDash val="solid"/>
                <a:miter/>
              </a:ln>
            </p:spPr>
          </p:sp>
        </p:grpSp>
        <p:grpSp>
          <p:nvGrpSpPr>
            <p:cNvPr name="Group 19" id="19"/>
            <p:cNvGrpSpPr/>
            <p:nvPr/>
          </p:nvGrpSpPr>
          <p:grpSpPr>
            <a:xfrm rot="0">
              <a:off x="1651937" y="1929969"/>
              <a:ext cx="651995" cy="691017"/>
              <a:chOff x="0" y="0"/>
              <a:chExt cx="509270" cy="539750"/>
            </a:xfrm>
          </p:grpSpPr>
          <p:sp>
            <p:nvSpPr>
              <p:cNvPr name="Freeform 20" id="20"/>
              <p:cNvSpPr/>
              <p:nvPr/>
            </p:nvSpPr>
            <p:spPr>
              <a:xfrm flipH="false" flipV="false" rot="0">
                <a:off x="50153" y="50540"/>
                <a:ext cx="410143" cy="442672"/>
              </a:xfrm>
              <a:custGeom>
                <a:avLst/>
                <a:gdLst/>
                <a:ahLst/>
                <a:cxnLst/>
                <a:rect r="r" b="b" t="t" l="l"/>
                <a:pathLst>
                  <a:path h="442672" w="410143">
                    <a:moveTo>
                      <a:pt x="299097" y="183140"/>
                    </a:moveTo>
                    <a:cubicBezTo>
                      <a:pt x="196227" y="231400"/>
                      <a:pt x="160667" y="289820"/>
                      <a:pt x="159397" y="288550"/>
                    </a:cubicBezTo>
                    <a:cubicBezTo>
                      <a:pt x="159397" y="288550"/>
                      <a:pt x="219087" y="225050"/>
                      <a:pt x="233057" y="189490"/>
                    </a:cubicBezTo>
                    <a:cubicBezTo>
                      <a:pt x="245757" y="155200"/>
                      <a:pt x="236867" y="106940"/>
                      <a:pt x="243217" y="77730"/>
                    </a:cubicBezTo>
                    <a:cubicBezTo>
                      <a:pt x="248297" y="57410"/>
                      <a:pt x="250837" y="42170"/>
                      <a:pt x="263537" y="29470"/>
                    </a:cubicBezTo>
                    <a:cubicBezTo>
                      <a:pt x="277507" y="14230"/>
                      <a:pt x="311797" y="-2280"/>
                      <a:pt x="334657" y="260"/>
                    </a:cubicBezTo>
                    <a:cubicBezTo>
                      <a:pt x="357517" y="2800"/>
                      <a:pt x="387997" y="23120"/>
                      <a:pt x="398157" y="43440"/>
                    </a:cubicBezTo>
                    <a:cubicBezTo>
                      <a:pt x="409587" y="63760"/>
                      <a:pt x="409587" y="100590"/>
                      <a:pt x="398157" y="120910"/>
                    </a:cubicBezTo>
                    <a:cubicBezTo>
                      <a:pt x="387997" y="141230"/>
                      <a:pt x="357517" y="161550"/>
                      <a:pt x="334657" y="164090"/>
                    </a:cubicBezTo>
                    <a:cubicBezTo>
                      <a:pt x="311797" y="166630"/>
                      <a:pt x="277507" y="152660"/>
                      <a:pt x="263537" y="136150"/>
                    </a:cubicBezTo>
                    <a:cubicBezTo>
                      <a:pt x="248297" y="118370"/>
                      <a:pt x="241947" y="81540"/>
                      <a:pt x="247027" y="59950"/>
                    </a:cubicBezTo>
                    <a:cubicBezTo>
                      <a:pt x="249567" y="43440"/>
                      <a:pt x="262267" y="26930"/>
                      <a:pt x="276237" y="16770"/>
                    </a:cubicBezTo>
                    <a:cubicBezTo>
                      <a:pt x="288937" y="6610"/>
                      <a:pt x="309257" y="260"/>
                      <a:pt x="325767" y="260"/>
                    </a:cubicBezTo>
                    <a:cubicBezTo>
                      <a:pt x="342277" y="260"/>
                      <a:pt x="362597" y="5340"/>
                      <a:pt x="375297" y="16770"/>
                    </a:cubicBezTo>
                    <a:cubicBezTo>
                      <a:pt x="391807" y="30740"/>
                      <a:pt x="403237" y="59950"/>
                      <a:pt x="408317" y="86620"/>
                    </a:cubicBezTo>
                    <a:cubicBezTo>
                      <a:pt x="413397" y="115830"/>
                      <a:pt x="407047" y="147580"/>
                      <a:pt x="399427" y="185680"/>
                    </a:cubicBezTo>
                    <a:cubicBezTo>
                      <a:pt x="387997" y="240290"/>
                      <a:pt x="370217" y="333000"/>
                      <a:pt x="335927" y="376180"/>
                    </a:cubicBezTo>
                    <a:cubicBezTo>
                      <a:pt x="309257" y="409200"/>
                      <a:pt x="268617" y="428250"/>
                      <a:pt x="233057" y="437140"/>
                    </a:cubicBezTo>
                    <a:cubicBezTo>
                      <a:pt x="198767" y="446030"/>
                      <a:pt x="158127" y="443490"/>
                      <a:pt x="125107" y="434600"/>
                    </a:cubicBezTo>
                    <a:cubicBezTo>
                      <a:pt x="89547" y="424440"/>
                      <a:pt x="47637" y="402850"/>
                      <a:pt x="27317" y="378720"/>
                    </a:cubicBezTo>
                    <a:cubicBezTo>
                      <a:pt x="10807" y="358400"/>
                      <a:pt x="3187" y="333000"/>
                      <a:pt x="647" y="306330"/>
                    </a:cubicBezTo>
                    <a:cubicBezTo>
                      <a:pt x="-1893" y="278390"/>
                      <a:pt x="3187" y="244100"/>
                      <a:pt x="13347" y="214890"/>
                    </a:cubicBezTo>
                    <a:cubicBezTo>
                      <a:pt x="22237" y="185680"/>
                      <a:pt x="31127" y="156470"/>
                      <a:pt x="57797" y="131070"/>
                    </a:cubicBezTo>
                    <a:cubicBezTo>
                      <a:pt x="98437" y="92970"/>
                      <a:pt x="212737" y="38360"/>
                      <a:pt x="259727" y="32010"/>
                    </a:cubicBezTo>
                    <a:cubicBezTo>
                      <a:pt x="282587" y="29470"/>
                      <a:pt x="299097" y="35820"/>
                      <a:pt x="314337" y="44710"/>
                    </a:cubicBezTo>
                    <a:cubicBezTo>
                      <a:pt x="328307" y="54870"/>
                      <a:pt x="342277" y="72650"/>
                      <a:pt x="346087" y="90430"/>
                    </a:cubicBezTo>
                    <a:cubicBezTo>
                      <a:pt x="351167" y="106940"/>
                      <a:pt x="348627" y="129800"/>
                      <a:pt x="341007" y="145040"/>
                    </a:cubicBezTo>
                    <a:cubicBezTo>
                      <a:pt x="332117" y="160280"/>
                      <a:pt x="299097" y="183140"/>
                      <a:pt x="299097" y="183140"/>
                    </a:cubicBezTo>
                  </a:path>
                </a:pathLst>
              </a:custGeom>
              <a:solidFill>
                <a:srgbClr val="1E1E1E">
                  <a:alpha val="86667"/>
                </a:srgbClr>
              </a:solidFill>
              <a:ln cap="sq">
                <a:noFill/>
                <a:prstDash val="solid"/>
                <a:miter/>
              </a:ln>
            </p:spPr>
          </p:sp>
        </p:grpSp>
        <p:grpSp>
          <p:nvGrpSpPr>
            <p:cNvPr name="Group 21" id="21"/>
            <p:cNvGrpSpPr/>
            <p:nvPr/>
          </p:nvGrpSpPr>
          <p:grpSpPr>
            <a:xfrm rot="0">
              <a:off x="3635561" y="1437315"/>
              <a:ext cx="401603" cy="1851925"/>
              <a:chOff x="0" y="0"/>
              <a:chExt cx="313690" cy="1446530"/>
            </a:xfrm>
          </p:grpSpPr>
          <p:sp>
            <p:nvSpPr>
              <p:cNvPr name="Freeform 22" id="22"/>
              <p:cNvSpPr/>
              <p:nvPr/>
            </p:nvSpPr>
            <p:spPr>
              <a:xfrm flipH="false" flipV="false" rot="0">
                <a:off x="52070" y="50800"/>
                <a:ext cx="210524" cy="1345123"/>
              </a:xfrm>
              <a:custGeom>
                <a:avLst/>
                <a:gdLst/>
                <a:ahLst/>
                <a:cxnLst/>
                <a:rect r="r" b="b" t="t" l="l"/>
                <a:pathLst>
                  <a:path h="1345123" w="210524">
                    <a:moveTo>
                      <a:pt x="0" y="1270000"/>
                    </a:moveTo>
                    <a:cubicBezTo>
                      <a:pt x="8890" y="328930"/>
                      <a:pt x="22860" y="144780"/>
                      <a:pt x="52070" y="69850"/>
                    </a:cubicBezTo>
                    <a:cubicBezTo>
                      <a:pt x="63500" y="38100"/>
                      <a:pt x="77470" y="19050"/>
                      <a:pt x="93980" y="8890"/>
                    </a:cubicBezTo>
                    <a:cubicBezTo>
                      <a:pt x="109220" y="0"/>
                      <a:pt x="129540" y="-1270"/>
                      <a:pt x="144780" y="1270"/>
                    </a:cubicBezTo>
                    <a:cubicBezTo>
                      <a:pt x="160020" y="3810"/>
                      <a:pt x="177800" y="13970"/>
                      <a:pt x="189230" y="25400"/>
                    </a:cubicBezTo>
                    <a:cubicBezTo>
                      <a:pt x="200660" y="38100"/>
                      <a:pt x="208280" y="55880"/>
                      <a:pt x="209550" y="72390"/>
                    </a:cubicBezTo>
                    <a:cubicBezTo>
                      <a:pt x="210820" y="87630"/>
                      <a:pt x="208280" y="107950"/>
                      <a:pt x="198120" y="121920"/>
                    </a:cubicBezTo>
                    <a:cubicBezTo>
                      <a:pt x="185420" y="138430"/>
                      <a:pt x="153670" y="156210"/>
                      <a:pt x="133350" y="158750"/>
                    </a:cubicBezTo>
                    <a:cubicBezTo>
                      <a:pt x="116840" y="161290"/>
                      <a:pt x="97790" y="154940"/>
                      <a:pt x="85090" y="144780"/>
                    </a:cubicBezTo>
                    <a:cubicBezTo>
                      <a:pt x="68580" y="130810"/>
                      <a:pt x="52070" y="99060"/>
                      <a:pt x="50800" y="78740"/>
                    </a:cubicBezTo>
                    <a:cubicBezTo>
                      <a:pt x="49530" y="60960"/>
                      <a:pt x="57150" y="43180"/>
                      <a:pt x="68580" y="30480"/>
                    </a:cubicBezTo>
                    <a:cubicBezTo>
                      <a:pt x="82550" y="15240"/>
                      <a:pt x="115570" y="0"/>
                      <a:pt x="135890" y="0"/>
                    </a:cubicBezTo>
                    <a:cubicBezTo>
                      <a:pt x="153670" y="0"/>
                      <a:pt x="171450" y="7620"/>
                      <a:pt x="182880" y="20320"/>
                    </a:cubicBezTo>
                    <a:cubicBezTo>
                      <a:pt x="196850" y="34290"/>
                      <a:pt x="205740" y="55880"/>
                      <a:pt x="209550" y="88900"/>
                    </a:cubicBezTo>
                    <a:cubicBezTo>
                      <a:pt x="218440" y="167640"/>
                      <a:pt x="163830" y="334010"/>
                      <a:pt x="152400" y="491490"/>
                    </a:cubicBezTo>
                    <a:cubicBezTo>
                      <a:pt x="135890" y="711200"/>
                      <a:pt x="180340" y="1187450"/>
                      <a:pt x="148590" y="1287780"/>
                    </a:cubicBezTo>
                    <a:cubicBezTo>
                      <a:pt x="140970" y="1313180"/>
                      <a:pt x="132080" y="1322070"/>
                      <a:pt x="118110" y="1332230"/>
                    </a:cubicBezTo>
                    <a:cubicBezTo>
                      <a:pt x="104140" y="1341120"/>
                      <a:pt x="82550" y="1346200"/>
                      <a:pt x="66040" y="1344930"/>
                    </a:cubicBezTo>
                    <a:cubicBezTo>
                      <a:pt x="49530" y="1342390"/>
                      <a:pt x="29210" y="1332230"/>
                      <a:pt x="19050" y="1319530"/>
                    </a:cubicBezTo>
                    <a:cubicBezTo>
                      <a:pt x="7620" y="1306830"/>
                      <a:pt x="0" y="1270000"/>
                      <a:pt x="0" y="1270000"/>
                    </a:cubicBezTo>
                  </a:path>
                </a:pathLst>
              </a:custGeom>
              <a:solidFill>
                <a:srgbClr val="1E1E1E">
                  <a:alpha val="86667"/>
                </a:srgbClr>
              </a:solidFill>
              <a:ln cap="sq">
                <a:noFill/>
                <a:prstDash val="solid"/>
                <a:miter/>
              </a:ln>
            </p:spPr>
          </p:sp>
        </p:grpSp>
        <p:grpSp>
          <p:nvGrpSpPr>
            <p:cNvPr name="Group 23" id="23"/>
            <p:cNvGrpSpPr/>
            <p:nvPr/>
          </p:nvGrpSpPr>
          <p:grpSpPr>
            <a:xfrm rot="0">
              <a:off x="3539632" y="1047094"/>
              <a:ext cx="780442" cy="578828"/>
              <a:chOff x="0" y="0"/>
              <a:chExt cx="609600" cy="452120"/>
            </a:xfrm>
          </p:grpSpPr>
          <p:sp>
            <p:nvSpPr>
              <p:cNvPr name="Freeform 24" id="24"/>
              <p:cNvSpPr/>
              <p:nvPr/>
            </p:nvSpPr>
            <p:spPr>
              <a:xfrm flipH="false" flipV="false" rot="0">
                <a:off x="50585" y="50681"/>
                <a:ext cx="509648" cy="352210"/>
              </a:xfrm>
              <a:custGeom>
                <a:avLst/>
                <a:gdLst/>
                <a:ahLst/>
                <a:cxnLst/>
                <a:rect r="r" b="b" t="t" l="l"/>
                <a:pathLst>
                  <a:path h="352210" w="509648">
                    <a:moveTo>
                      <a:pt x="213575" y="148709"/>
                    </a:moveTo>
                    <a:cubicBezTo>
                      <a:pt x="153885" y="189349"/>
                      <a:pt x="237705" y="199509"/>
                      <a:pt x="270725" y="193159"/>
                    </a:cubicBezTo>
                    <a:cubicBezTo>
                      <a:pt x="297395" y="186809"/>
                      <a:pt x="322795" y="172839"/>
                      <a:pt x="339305" y="151249"/>
                    </a:cubicBezTo>
                    <a:cubicBezTo>
                      <a:pt x="359625" y="123309"/>
                      <a:pt x="346925" y="50919"/>
                      <a:pt x="368515" y="26789"/>
                    </a:cubicBezTo>
                    <a:cubicBezTo>
                      <a:pt x="385025" y="7739"/>
                      <a:pt x="418045" y="-1151"/>
                      <a:pt x="439635" y="119"/>
                    </a:cubicBezTo>
                    <a:cubicBezTo>
                      <a:pt x="456145" y="1389"/>
                      <a:pt x="473925" y="11549"/>
                      <a:pt x="485355" y="22979"/>
                    </a:cubicBezTo>
                    <a:cubicBezTo>
                      <a:pt x="496785" y="34409"/>
                      <a:pt x="505675" y="52189"/>
                      <a:pt x="508215" y="68699"/>
                    </a:cubicBezTo>
                    <a:cubicBezTo>
                      <a:pt x="510755" y="85209"/>
                      <a:pt x="506945" y="105529"/>
                      <a:pt x="499325" y="119499"/>
                    </a:cubicBezTo>
                    <a:cubicBezTo>
                      <a:pt x="490435" y="133469"/>
                      <a:pt x="476465" y="148709"/>
                      <a:pt x="461225" y="153789"/>
                    </a:cubicBezTo>
                    <a:cubicBezTo>
                      <a:pt x="440905" y="160139"/>
                      <a:pt x="404075" y="160139"/>
                      <a:pt x="385025" y="147439"/>
                    </a:cubicBezTo>
                    <a:cubicBezTo>
                      <a:pt x="365975" y="136009"/>
                      <a:pt x="350735" y="102989"/>
                      <a:pt x="348195" y="82669"/>
                    </a:cubicBezTo>
                    <a:cubicBezTo>
                      <a:pt x="345655" y="64889"/>
                      <a:pt x="353275" y="45839"/>
                      <a:pt x="363435" y="33139"/>
                    </a:cubicBezTo>
                    <a:cubicBezTo>
                      <a:pt x="372325" y="20439"/>
                      <a:pt x="387565" y="6469"/>
                      <a:pt x="404075" y="2659"/>
                    </a:cubicBezTo>
                    <a:cubicBezTo>
                      <a:pt x="424395" y="-1151"/>
                      <a:pt x="461225" y="5199"/>
                      <a:pt x="479005" y="16629"/>
                    </a:cubicBezTo>
                    <a:cubicBezTo>
                      <a:pt x="492975" y="26789"/>
                      <a:pt x="501865" y="40759"/>
                      <a:pt x="506945" y="59809"/>
                    </a:cubicBezTo>
                    <a:cubicBezTo>
                      <a:pt x="513295" y="90289"/>
                      <a:pt x="508215" y="148709"/>
                      <a:pt x="494245" y="186809"/>
                    </a:cubicBezTo>
                    <a:cubicBezTo>
                      <a:pt x="479005" y="223639"/>
                      <a:pt x="453605" y="260469"/>
                      <a:pt x="419315" y="285869"/>
                    </a:cubicBezTo>
                    <a:cubicBezTo>
                      <a:pt x="379945" y="316349"/>
                      <a:pt x="316445" y="343019"/>
                      <a:pt x="266915" y="349369"/>
                    </a:cubicBezTo>
                    <a:cubicBezTo>
                      <a:pt x="222465" y="356989"/>
                      <a:pt x="175475" y="348099"/>
                      <a:pt x="137375" y="336669"/>
                    </a:cubicBezTo>
                    <a:cubicBezTo>
                      <a:pt x="101815" y="326509"/>
                      <a:pt x="63715" y="316349"/>
                      <a:pt x="40855" y="292219"/>
                    </a:cubicBezTo>
                    <a:cubicBezTo>
                      <a:pt x="17995" y="266819"/>
                      <a:pt x="-2325" y="226179"/>
                      <a:pt x="215" y="190619"/>
                    </a:cubicBezTo>
                    <a:cubicBezTo>
                      <a:pt x="2755" y="144899"/>
                      <a:pt x="47205" y="73779"/>
                      <a:pt x="80225" y="43299"/>
                    </a:cubicBezTo>
                    <a:cubicBezTo>
                      <a:pt x="104355" y="20439"/>
                      <a:pt x="136105" y="6469"/>
                      <a:pt x="162775" y="3929"/>
                    </a:cubicBezTo>
                    <a:cubicBezTo>
                      <a:pt x="185635" y="2659"/>
                      <a:pt x="216115" y="9009"/>
                      <a:pt x="232625" y="22979"/>
                    </a:cubicBezTo>
                    <a:cubicBezTo>
                      <a:pt x="247865" y="36949"/>
                      <a:pt x="259295" y="69969"/>
                      <a:pt x="256755" y="90289"/>
                    </a:cubicBezTo>
                    <a:cubicBezTo>
                      <a:pt x="252945" y="111879"/>
                      <a:pt x="213575" y="148709"/>
                      <a:pt x="213575" y="148709"/>
                    </a:cubicBezTo>
                  </a:path>
                </a:pathLst>
              </a:custGeom>
              <a:solidFill>
                <a:srgbClr val="1E1E1E">
                  <a:alpha val="86667"/>
                </a:srgbClr>
              </a:solidFill>
              <a:ln cap="sq">
                <a:noFill/>
                <a:prstDash val="solid"/>
                <a:miter/>
              </a:ln>
            </p:spPr>
          </p:sp>
        </p:grpSp>
        <p:grpSp>
          <p:nvGrpSpPr>
            <p:cNvPr name="Group 25" id="25"/>
            <p:cNvGrpSpPr/>
            <p:nvPr/>
          </p:nvGrpSpPr>
          <p:grpSpPr>
            <a:xfrm rot="0">
              <a:off x="2123454" y="0"/>
              <a:ext cx="1612914" cy="1326752"/>
              <a:chOff x="0" y="0"/>
              <a:chExt cx="1259840" cy="1036320"/>
            </a:xfrm>
          </p:grpSpPr>
          <p:sp>
            <p:nvSpPr>
              <p:cNvPr name="Freeform 26" id="26"/>
              <p:cNvSpPr/>
              <p:nvPr/>
            </p:nvSpPr>
            <p:spPr>
              <a:xfrm flipH="false" flipV="false" rot="0">
                <a:off x="49081" y="50493"/>
                <a:ext cx="1160832" cy="937627"/>
              </a:xfrm>
              <a:custGeom>
                <a:avLst/>
                <a:gdLst/>
                <a:ahLst/>
                <a:cxnLst/>
                <a:rect r="r" b="b" t="t" l="l"/>
                <a:pathLst>
                  <a:path h="937627" w="1160832">
                    <a:moveTo>
                      <a:pt x="1034229" y="904547"/>
                    </a:moveTo>
                    <a:cubicBezTo>
                      <a:pt x="926279" y="736907"/>
                      <a:pt x="837379" y="677217"/>
                      <a:pt x="764989" y="620067"/>
                    </a:cubicBezTo>
                    <a:cubicBezTo>
                      <a:pt x="688789" y="560377"/>
                      <a:pt x="620209" y="509577"/>
                      <a:pt x="523689" y="440997"/>
                    </a:cubicBezTo>
                    <a:cubicBezTo>
                      <a:pt x="386529" y="344477"/>
                      <a:pt x="53789" y="166677"/>
                      <a:pt x="9339" y="100637"/>
                    </a:cubicBezTo>
                    <a:cubicBezTo>
                      <a:pt x="-2091" y="82857"/>
                      <a:pt x="-821" y="71427"/>
                      <a:pt x="1719" y="57457"/>
                    </a:cubicBezTo>
                    <a:cubicBezTo>
                      <a:pt x="5529" y="40947"/>
                      <a:pt x="23309" y="14277"/>
                      <a:pt x="39819" y="6657"/>
                    </a:cubicBezTo>
                    <a:cubicBezTo>
                      <a:pt x="56329" y="-2233"/>
                      <a:pt x="86809" y="-963"/>
                      <a:pt x="103319" y="9197"/>
                    </a:cubicBezTo>
                    <a:cubicBezTo>
                      <a:pt x="119829" y="18087"/>
                      <a:pt x="136339" y="44757"/>
                      <a:pt x="137609" y="62537"/>
                    </a:cubicBezTo>
                    <a:cubicBezTo>
                      <a:pt x="138879" y="81587"/>
                      <a:pt x="126179" y="109527"/>
                      <a:pt x="110939" y="120957"/>
                    </a:cubicBezTo>
                    <a:cubicBezTo>
                      <a:pt x="96969" y="132387"/>
                      <a:pt x="66489" y="136197"/>
                      <a:pt x="48709" y="132387"/>
                    </a:cubicBezTo>
                    <a:cubicBezTo>
                      <a:pt x="34739" y="129847"/>
                      <a:pt x="22039" y="118417"/>
                      <a:pt x="13149" y="106987"/>
                    </a:cubicBezTo>
                    <a:cubicBezTo>
                      <a:pt x="5529" y="95557"/>
                      <a:pt x="-821" y="79047"/>
                      <a:pt x="1719" y="65077"/>
                    </a:cubicBezTo>
                    <a:cubicBezTo>
                      <a:pt x="2989" y="47297"/>
                      <a:pt x="19499" y="20627"/>
                      <a:pt x="33469" y="10467"/>
                    </a:cubicBezTo>
                    <a:cubicBezTo>
                      <a:pt x="44899" y="1577"/>
                      <a:pt x="58869" y="-963"/>
                      <a:pt x="75379" y="307"/>
                    </a:cubicBezTo>
                    <a:cubicBezTo>
                      <a:pt x="100779" y="2847"/>
                      <a:pt x="131259" y="19357"/>
                      <a:pt x="169359" y="42217"/>
                    </a:cubicBezTo>
                    <a:cubicBezTo>
                      <a:pt x="236669" y="81587"/>
                      <a:pt x="357319" y="193347"/>
                      <a:pt x="436059" y="246687"/>
                    </a:cubicBezTo>
                    <a:cubicBezTo>
                      <a:pt x="495749" y="284787"/>
                      <a:pt x="533849" y="296217"/>
                      <a:pt x="597349" y="336857"/>
                    </a:cubicBezTo>
                    <a:cubicBezTo>
                      <a:pt x="692599" y="397817"/>
                      <a:pt x="860239" y="517197"/>
                      <a:pt x="947869" y="590857"/>
                    </a:cubicBezTo>
                    <a:cubicBezTo>
                      <a:pt x="1007559" y="640387"/>
                      <a:pt x="1050739" y="678487"/>
                      <a:pt x="1087569" y="725477"/>
                    </a:cubicBezTo>
                    <a:cubicBezTo>
                      <a:pt x="1119319" y="766117"/>
                      <a:pt x="1151069" y="818187"/>
                      <a:pt x="1158689" y="851207"/>
                    </a:cubicBezTo>
                    <a:cubicBezTo>
                      <a:pt x="1162499" y="870257"/>
                      <a:pt x="1161229" y="886767"/>
                      <a:pt x="1154879" y="899467"/>
                    </a:cubicBezTo>
                    <a:cubicBezTo>
                      <a:pt x="1148529" y="913437"/>
                      <a:pt x="1133289" y="927407"/>
                      <a:pt x="1119319" y="932487"/>
                    </a:cubicBezTo>
                    <a:cubicBezTo>
                      <a:pt x="1105349" y="938837"/>
                      <a:pt x="1086299" y="938837"/>
                      <a:pt x="1071059" y="935027"/>
                    </a:cubicBezTo>
                    <a:cubicBezTo>
                      <a:pt x="1057089" y="929947"/>
                      <a:pt x="1034229" y="904547"/>
                      <a:pt x="1034229" y="904547"/>
                    </a:cubicBezTo>
                  </a:path>
                </a:pathLst>
              </a:custGeom>
              <a:solidFill>
                <a:srgbClr val="1E1E1E">
                  <a:alpha val="86667"/>
                </a:srgbClr>
              </a:solidFill>
              <a:ln cap="sq">
                <a:noFill/>
                <a:prstDash val="solid"/>
                <a:miter/>
              </a:ln>
            </p:spPr>
          </p:sp>
        </p:grpSp>
        <p:grpSp>
          <p:nvGrpSpPr>
            <p:cNvPr name="Group 27" id="27"/>
            <p:cNvGrpSpPr/>
            <p:nvPr/>
          </p:nvGrpSpPr>
          <p:grpSpPr>
            <a:xfrm rot="0">
              <a:off x="521921" y="4068056"/>
              <a:ext cx="1801521" cy="560943"/>
              <a:chOff x="0" y="0"/>
              <a:chExt cx="1407160" cy="438150"/>
            </a:xfrm>
          </p:grpSpPr>
          <p:sp>
            <p:nvSpPr>
              <p:cNvPr name="Freeform 28" id="28"/>
              <p:cNvSpPr/>
              <p:nvPr/>
            </p:nvSpPr>
            <p:spPr>
              <a:xfrm flipH="false" flipV="false" rot="0">
                <a:off x="50800" y="48401"/>
                <a:ext cx="1305753" cy="338949"/>
              </a:xfrm>
              <a:custGeom>
                <a:avLst/>
                <a:gdLst/>
                <a:ahLst/>
                <a:cxnLst/>
                <a:rect r="r" b="b" t="t" l="l"/>
                <a:pathLst>
                  <a:path h="338949" w="1305753">
                    <a:moveTo>
                      <a:pt x="1235710" y="338949"/>
                    </a:moveTo>
                    <a:cubicBezTo>
                      <a:pt x="762000" y="293229"/>
                      <a:pt x="552450" y="219569"/>
                      <a:pt x="427990" y="196709"/>
                    </a:cubicBezTo>
                    <a:cubicBezTo>
                      <a:pt x="349250" y="181469"/>
                      <a:pt x="283210" y="182739"/>
                      <a:pt x="234950" y="172579"/>
                    </a:cubicBezTo>
                    <a:cubicBezTo>
                      <a:pt x="204470" y="164959"/>
                      <a:pt x="189230" y="153529"/>
                      <a:pt x="161290" y="148449"/>
                    </a:cubicBezTo>
                    <a:cubicBezTo>
                      <a:pt x="128270" y="142099"/>
                      <a:pt x="74930" y="153529"/>
                      <a:pt x="48260" y="143369"/>
                    </a:cubicBezTo>
                    <a:cubicBezTo>
                      <a:pt x="31750" y="137019"/>
                      <a:pt x="20320" y="126859"/>
                      <a:pt x="12700" y="114159"/>
                    </a:cubicBezTo>
                    <a:cubicBezTo>
                      <a:pt x="3810" y="102729"/>
                      <a:pt x="-1270" y="84949"/>
                      <a:pt x="1270" y="69709"/>
                    </a:cubicBezTo>
                    <a:cubicBezTo>
                      <a:pt x="3810" y="50659"/>
                      <a:pt x="21590" y="22719"/>
                      <a:pt x="36830" y="11289"/>
                    </a:cubicBezTo>
                    <a:cubicBezTo>
                      <a:pt x="49530" y="3669"/>
                      <a:pt x="68580" y="1129"/>
                      <a:pt x="82550" y="2399"/>
                    </a:cubicBezTo>
                    <a:cubicBezTo>
                      <a:pt x="96520" y="4939"/>
                      <a:pt x="114300" y="11289"/>
                      <a:pt x="124460" y="22719"/>
                    </a:cubicBezTo>
                    <a:cubicBezTo>
                      <a:pt x="137160" y="37959"/>
                      <a:pt x="146050" y="69709"/>
                      <a:pt x="144780" y="88759"/>
                    </a:cubicBezTo>
                    <a:cubicBezTo>
                      <a:pt x="143510" y="103999"/>
                      <a:pt x="134620" y="119239"/>
                      <a:pt x="121920" y="128129"/>
                    </a:cubicBezTo>
                    <a:cubicBezTo>
                      <a:pt x="106680" y="139559"/>
                      <a:pt x="74930" y="148449"/>
                      <a:pt x="55880" y="145909"/>
                    </a:cubicBezTo>
                    <a:cubicBezTo>
                      <a:pt x="40640" y="143369"/>
                      <a:pt x="26670" y="131939"/>
                      <a:pt x="16510" y="120509"/>
                    </a:cubicBezTo>
                    <a:cubicBezTo>
                      <a:pt x="7620" y="109079"/>
                      <a:pt x="1270" y="92569"/>
                      <a:pt x="0" y="77329"/>
                    </a:cubicBezTo>
                    <a:cubicBezTo>
                      <a:pt x="0" y="62089"/>
                      <a:pt x="3810" y="44309"/>
                      <a:pt x="13970" y="32879"/>
                    </a:cubicBezTo>
                    <a:cubicBezTo>
                      <a:pt x="26670" y="18909"/>
                      <a:pt x="52070" y="7479"/>
                      <a:pt x="74930" y="2399"/>
                    </a:cubicBezTo>
                    <a:cubicBezTo>
                      <a:pt x="99060" y="-2681"/>
                      <a:pt x="129540" y="1129"/>
                      <a:pt x="157480" y="6209"/>
                    </a:cubicBezTo>
                    <a:cubicBezTo>
                      <a:pt x="187960" y="12559"/>
                      <a:pt x="212090" y="29069"/>
                      <a:pt x="248920" y="37959"/>
                    </a:cubicBezTo>
                    <a:cubicBezTo>
                      <a:pt x="304800" y="51929"/>
                      <a:pt x="377190" y="55739"/>
                      <a:pt x="461010" y="72249"/>
                    </a:cubicBezTo>
                    <a:cubicBezTo>
                      <a:pt x="584200" y="98919"/>
                      <a:pt x="777240" y="168769"/>
                      <a:pt x="919480" y="189089"/>
                    </a:cubicBezTo>
                    <a:cubicBezTo>
                      <a:pt x="1038860" y="205599"/>
                      <a:pt x="1196340" y="181469"/>
                      <a:pt x="1252220" y="200519"/>
                    </a:cubicBezTo>
                    <a:cubicBezTo>
                      <a:pt x="1273810" y="208139"/>
                      <a:pt x="1283970" y="215759"/>
                      <a:pt x="1292860" y="228459"/>
                    </a:cubicBezTo>
                    <a:cubicBezTo>
                      <a:pt x="1301750" y="241159"/>
                      <a:pt x="1306830" y="261479"/>
                      <a:pt x="1305560" y="276719"/>
                    </a:cubicBezTo>
                    <a:cubicBezTo>
                      <a:pt x="1303020" y="291959"/>
                      <a:pt x="1294130" y="311009"/>
                      <a:pt x="1282700" y="321169"/>
                    </a:cubicBezTo>
                    <a:cubicBezTo>
                      <a:pt x="1270000" y="331329"/>
                      <a:pt x="1235710" y="338949"/>
                      <a:pt x="1235710" y="338949"/>
                    </a:cubicBezTo>
                  </a:path>
                </a:pathLst>
              </a:custGeom>
              <a:solidFill>
                <a:srgbClr val="1E1E1E">
                  <a:alpha val="86667"/>
                </a:srgbClr>
              </a:solidFill>
              <a:ln cap="sq">
                <a:noFill/>
                <a:prstDash val="solid"/>
                <a:miter/>
              </a:ln>
            </p:spPr>
          </p:sp>
        </p:grpSp>
        <p:grpSp>
          <p:nvGrpSpPr>
            <p:cNvPr name="Group 29" id="29"/>
            <p:cNvGrpSpPr/>
            <p:nvPr/>
          </p:nvGrpSpPr>
          <p:grpSpPr>
            <a:xfrm rot="0">
              <a:off x="0" y="3705476"/>
              <a:ext cx="704024" cy="583706"/>
              <a:chOff x="0" y="0"/>
              <a:chExt cx="549910" cy="455930"/>
            </a:xfrm>
          </p:grpSpPr>
          <p:sp>
            <p:nvSpPr>
              <p:cNvPr name="Freeform 30" id="30"/>
              <p:cNvSpPr/>
              <p:nvPr/>
            </p:nvSpPr>
            <p:spPr>
              <a:xfrm flipH="false" flipV="false" rot="0">
                <a:off x="50800" y="49383"/>
                <a:ext cx="448310" cy="358449"/>
              </a:xfrm>
              <a:custGeom>
                <a:avLst/>
                <a:gdLst/>
                <a:ahLst/>
                <a:cxnLst/>
                <a:rect r="r" b="b" t="t" l="l"/>
                <a:pathLst>
                  <a:path h="358449" w="448310">
                    <a:moveTo>
                      <a:pt x="0" y="237637"/>
                    </a:moveTo>
                    <a:cubicBezTo>
                      <a:pt x="29210" y="81427"/>
                      <a:pt x="46990" y="50947"/>
                      <a:pt x="73660" y="31897"/>
                    </a:cubicBezTo>
                    <a:cubicBezTo>
                      <a:pt x="101600" y="11577"/>
                      <a:pt x="144780" y="6497"/>
                      <a:pt x="181610" y="1417"/>
                    </a:cubicBezTo>
                    <a:cubicBezTo>
                      <a:pt x="217170" y="-2393"/>
                      <a:pt x="256540" y="2687"/>
                      <a:pt x="290830" y="2687"/>
                    </a:cubicBezTo>
                    <a:cubicBezTo>
                      <a:pt x="318770" y="2687"/>
                      <a:pt x="353060" y="1417"/>
                      <a:pt x="370840" y="2687"/>
                    </a:cubicBezTo>
                    <a:cubicBezTo>
                      <a:pt x="378460" y="2687"/>
                      <a:pt x="382270" y="2687"/>
                      <a:pt x="388620" y="3957"/>
                    </a:cubicBezTo>
                    <a:cubicBezTo>
                      <a:pt x="394970" y="6497"/>
                      <a:pt x="401320" y="7767"/>
                      <a:pt x="406400" y="11577"/>
                    </a:cubicBezTo>
                    <a:cubicBezTo>
                      <a:pt x="411480" y="14117"/>
                      <a:pt x="417830" y="17927"/>
                      <a:pt x="421640" y="21737"/>
                    </a:cubicBezTo>
                    <a:cubicBezTo>
                      <a:pt x="426720" y="25547"/>
                      <a:pt x="430530" y="30627"/>
                      <a:pt x="434340" y="35707"/>
                    </a:cubicBezTo>
                    <a:cubicBezTo>
                      <a:pt x="438150" y="40787"/>
                      <a:pt x="440690" y="47137"/>
                      <a:pt x="443230" y="52217"/>
                    </a:cubicBezTo>
                    <a:cubicBezTo>
                      <a:pt x="445770" y="58567"/>
                      <a:pt x="447040" y="64917"/>
                      <a:pt x="448310" y="71267"/>
                    </a:cubicBezTo>
                    <a:cubicBezTo>
                      <a:pt x="448310" y="77617"/>
                      <a:pt x="448310" y="83967"/>
                      <a:pt x="448310" y="90317"/>
                    </a:cubicBezTo>
                    <a:cubicBezTo>
                      <a:pt x="447040" y="95397"/>
                      <a:pt x="445770" y="101747"/>
                      <a:pt x="443230" y="108097"/>
                    </a:cubicBezTo>
                    <a:cubicBezTo>
                      <a:pt x="440690" y="114447"/>
                      <a:pt x="438150" y="119527"/>
                      <a:pt x="434340" y="124607"/>
                    </a:cubicBezTo>
                    <a:cubicBezTo>
                      <a:pt x="430530" y="129687"/>
                      <a:pt x="426720" y="134767"/>
                      <a:pt x="421640" y="138577"/>
                    </a:cubicBezTo>
                    <a:cubicBezTo>
                      <a:pt x="417830" y="143657"/>
                      <a:pt x="411480" y="147467"/>
                      <a:pt x="406400" y="150007"/>
                    </a:cubicBezTo>
                    <a:cubicBezTo>
                      <a:pt x="402590" y="151277"/>
                      <a:pt x="397510" y="150007"/>
                      <a:pt x="394970" y="153817"/>
                    </a:cubicBezTo>
                    <a:cubicBezTo>
                      <a:pt x="386080" y="165247"/>
                      <a:pt x="394970" y="212237"/>
                      <a:pt x="386080" y="237637"/>
                    </a:cubicBezTo>
                    <a:cubicBezTo>
                      <a:pt x="377190" y="265577"/>
                      <a:pt x="360680" y="294787"/>
                      <a:pt x="336550" y="313837"/>
                    </a:cubicBezTo>
                    <a:cubicBezTo>
                      <a:pt x="309880" y="336697"/>
                      <a:pt x="260350" y="350667"/>
                      <a:pt x="226060" y="355747"/>
                    </a:cubicBezTo>
                    <a:cubicBezTo>
                      <a:pt x="196850" y="360827"/>
                      <a:pt x="172720" y="358287"/>
                      <a:pt x="144780" y="351937"/>
                    </a:cubicBezTo>
                    <a:cubicBezTo>
                      <a:pt x="114300" y="345587"/>
                      <a:pt x="74930" y="336697"/>
                      <a:pt x="50800" y="316377"/>
                    </a:cubicBezTo>
                    <a:cubicBezTo>
                      <a:pt x="26670" y="298597"/>
                      <a:pt x="0" y="237637"/>
                      <a:pt x="0" y="237637"/>
                    </a:cubicBezTo>
                  </a:path>
                </a:pathLst>
              </a:custGeom>
              <a:solidFill>
                <a:srgbClr val="1E1E1E">
                  <a:alpha val="86667"/>
                </a:srgbClr>
              </a:solidFill>
              <a:ln cap="sq">
                <a:noFill/>
                <a:prstDash val="solid"/>
                <a:miter/>
              </a:ln>
            </p:spPr>
          </p:sp>
        </p:grpSp>
        <p:grpSp>
          <p:nvGrpSpPr>
            <p:cNvPr name="Group 31" id="31"/>
            <p:cNvGrpSpPr/>
            <p:nvPr/>
          </p:nvGrpSpPr>
          <p:grpSpPr>
            <a:xfrm rot="0">
              <a:off x="94303" y="1017827"/>
              <a:ext cx="321933" cy="2689275"/>
              <a:chOff x="0" y="0"/>
              <a:chExt cx="251460" cy="2100580"/>
            </a:xfrm>
          </p:grpSpPr>
          <p:sp>
            <p:nvSpPr>
              <p:cNvPr name="Freeform 32" id="32"/>
              <p:cNvSpPr/>
              <p:nvPr/>
            </p:nvSpPr>
            <p:spPr>
              <a:xfrm flipH="false" flipV="false" rot="0">
                <a:off x="52985" y="50607"/>
                <a:ext cx="175501" cy="1999270"/>
              </a:xfrm>
              <a:custGeom>
                <a:avLst/>
                <a:gdLst/>
                <a:ahLst/>
                <a:cxnLst/>
                <a:rect r="r" b="b" t="t" l="l"/>
                <a:pathLst>
                  <a:path h="1999270" w="175501">
                    <a:moveTo>
                      <a:pt x="2895" y="1929323"/>
                    </a:moveTo>
                    <a:cubicBezTo>
                      <a:pt x="7975" y="38293"/>
                      <a:pt x="14325" y="25593"/>
                      <a:pt x="30835" y="12893"/>
                    </a:cubicBezTo>
                    <a:cubicBezTo>
                      <a:pt x="48615" y="1463"/>
                      <a:pt x="81635" y="-1077"/>
                      <a:pt x="100685" y="6543"/>
                    </a:cubicBezTo>
                    <a:cubicBezTo>
                      <a:pt x="119735" y="12893"/>
                      <a:pt x="141325" y="39563"/>
                      <a:pt x="146405" y="58613"/>
                    </a:cubicBezTo>
                    <a:cubicBezTo>
                      <a:pt x="150215" y="78933"/>
                      <a:pt x="141325" y="111953"/>
                      <a:pt x="127355" y="125923"/>
                    </a:cubicBezTo>
                    <a:cubicBezTo>
                      <a:pt x="113385" y="141163"/>
                      <a:pt x="81635" y="152593"/>
                      <a:pt x="61315" y="148783"/>
                    </a:cubicBezTo>
                    <a:cubicBezTo>
                      <a:pt x="40995" y="144973"/>
                      <a:pt x="14325" y="124653"/>
                      <a:pt x="5435" y="106873"/>
                    </a:cubicBezTo>
                    <a:cubicBezTo>
                      <a:pt x="-3455" y="87823"/>
                      <a:pt x="-915" y="54803"/>
                      <a:pt x="9245" y="37023"/>
                    </a:cubicBezTo>
                    <a:cubicBezTo>
                      <a:pt x="19405" y="19243"/>
                      <a:pt x="49885" y="2733"/>
                      <a:pt x="68935" y="193"/>
                    </a:cubicBezTo>
                    <a:cubicBezTo>
                      <a:pt x="84175" y="-1077"/>
                      <a:pt x="101955" y="4003"/>
                      <a:pt x="114655" y="12893"/>
                    </a:cubicBezTo>
                    <a:cubicBezTo>
                      <a:pt x="129895" y="25593"/>
                      <a:pt x="138785" y="38293"/>
                      <a:pt x="147675" y="75123"/>
                    </a:cubicBezTo>
                    <a:cubicBezTo>
                      <a:pt x="194665" y="264353"/>
                      <a:pt x="174345" y="1760413"/>
                      <a:pt x="143865" y="1929323"/>
                    </a:cubicBezTo>
                    <a:cubicBezTo>
                      <a:pt x="138785" y="1957263"/>
                      <a:pt x="137515" y="1964883"/>
                      <a:pt x="126085" y="1976313"/>
                    </a:cubicBezTo>
                    <a:cubicBezTo>
                      <a:pt x="112115" y="1989013"/>
                      <a:pt x="82905" y="2000443"/>
                      <a:pt x="63855" y="1999173"/>
                    </a:cubicBezTo>
                    <a:cubicBezTo>
                      <a:pt x="48615" y="1997903"/>
                      <a:pt x="30835" y="1987743"/>
                      <a:pt x="20675" y="1976313"/>
                    </a:cubicBezTo>
                    <a:cubicBezTo>
                      <a:pt x="10515" y="1964883"/>
                      <a:pt x="2895" y="1929323"/>
                      <a:pt x="2895" y="1929323"/>
                    </a:cubicBezTo>
                  </a:path>
                </a:pathLst>
              </a:custGeom>
              <a:solidFill>
                <a:srgbClr val="1E1E1E">
                  <a:alpha val="86667"/>
                </a:srgbClr>
              </a:solidFill>
              <a:ln cap="sq">
                <a:noFill/>
                <a:prstDash val="solid"/>
                <a:miter/>
              </a:ln>
            </p:spPr>
          </p:sp>
        </p:grpSp>
        <p:grpSp>
          <p:nvGrpSpPr>
            <p:cNvPr name="Group 33" id="33"/>
            <p:cNvGrpSpPr/>
            <p:nvPr/>
          </p:nvGrpSpPr>
          <p:grpSpPr>
            <a:xfrm rot="0">
              <a:off x="1118634" y="452006"/>
              <a:ext cx="855235" cy="1702340"/>
              <a:chOff x="0" y="0"/>
              <a:chExt cx="668020" cy="1329690"/>
            </a:xfrm>
          </p:grpSpPr>
          <p:sp>
            <p:nvSpPr>
              <p:cNvPr name="Freeform 34" id="34"/>
              <p:cNvSpPr/>
              <p:nvPr/>
            </p:nvSpPr>
            <p:spPr>
              <a:xfrm flipH="false" flipV="false" rot="0">
                <a:off x="50146" y="47566"/>
                <a:ext cx="566127" cy="1230708"/>
              </a:xfrm>
              <a:custGeom>
                <a:avLst/>
                <a:gdLst/>
                <a:ahLst/>
                <a:cxnLst/>
                <a:rect r="r" b="b" t="t" l="l"/>
                <a:pathLst>
                  <a:path h="1230708" w="566127">
                    <a:moveTo>
                      <a:pt x="422294" y="1176714"/>
                    </a:moveTo>
                    <a:cubicBezTo>
                      <a:pt x="310534" y="776664"/>
                      <a:pt x="248304" y="661094"/>
                      <a:pt x="226714" y="583624"/>
                    </a:cubicBezTo>
                    <a:cubicBezTo>
                      <a:pt x="212744" y="534094"/>
                      <a:pt x="215284" y="501074"/>
                      <a:pt x="203854" y="460434"/>
                    </a:cubicBezTo>
                    <a:cubicBezTo>
                      <a:pt x="192424" y="419794"/>
                      <a:pt x="180994" y="385504"/>
                      <a:pt x="158134" y="341054"/>
                    </a:cubicBezTo>
                    <a:cubicBezTo>
                      <a:pt x="125114" y="276284"/>
                      <a:pt x="33674" y="167064"/>
                      <a:pt x="12084" y="118804"/>
                    </a:cubicBezTo>
                    <a:cubicBezTo>
                      <a:pt x="3194" y="97214"/>
                      <a:pt x="-1886" y="87054"/>
                      <a:pt x="654" y="70544"/>
                    </a:cubicBezTo>
                    <a:cubicBezTo>
                      <a:pt x="4464" y="50224"/>
                      <a:pt x="22244" y="19744"/>
                      <a:pt x="40024" y="9584"/>
                    </a:cubicBezTo>
                    <a:cubicBezTo>
                      <a:pt x="59074" y="-576"/>
                      <a:pt x="94634" y="-1846"/>
                      <a:pt x="113684" y="8314"/>
                    </a:cubicBezTo>
                    <a:cubicBezTo>
                      <a:pt x="132734" y="17204"/>
                      <a:pt x="153054" y="46414"/>
                      <a:pt x="155594" y="68004"/>
                    </a:cubicBezTo>
                    <a:cubicBezTo>
                      <a:pt x="158134" y="88324"/>
                      <a:pt x="145434" y="121344"/>
                      <a:pt x="130194" y="135314"/>
                    </a:cubicBezTo>
                    <a:cubicBezTo>
                      <a:pt x="113684" y="149284"/>
                      <a:pt x="78124" y="155634"/>
                      <a:pt x="59074" y="153094"/>
                    </a:cubicBezTo>
                    <a:cubicBezTo>
                      <a:pt x="42564" y="149284"/>
                      <a:pt x="27324" y="137854"/>
                      <a:pt x="17164" y="125154"/>
                    </a:cubicBezTo>
                    <a:cubicBezTo>
                      <a:pt x="8274" y="113724"/>
                      <a:pt x="654" y="94674"/>
                      <a:pt x="654" y="78164"/>
                    </a:cubicBezTo>
                    <a:cubicBezTo>
                      <a:pt x="654" y="62924"/>
                      <a:pt x="7004" y="43874"/>
                      <a:pt x="15894" y="31174"/>
                    </a:cubicBezTo>
                    <a:cubicBezTo>
                      <a:pt x="24784" y="18474"/>
                      <a:pt x="41294" y="7044"/>
                      <a:pt x="56534" y="3234"/>
                    </a:cubicBezTo>
                    <a:cubicBezTo>
                      <a:pt x="71774" y="-1846"/>
                      <a:pt x="90824" y="-576"/>
                      <a:pt x="106064" y="4504"/>
                    </a:cubicBezTo>
                    <a:cubicBezTo>
                      <a:pt x="120034" y="10854"/>
                      <a:pt x="128924" y="19744"/>
                      <a:pt x="144164" y="36254"/>
                    </a:cubicBezTo>
                    <a:cubicBezTo>
                      <a:pt x="172104" y="66734"/>
                      <a:pt x="220364" y="141664"/>
                      <a:pt x="248304" y="189924"/>
                    </a:cubicBezTo>
                    <a:cubicBezTo>
                      <a:pt x="271164" y="228024"/>
                      <a:pt x="287674" y="258504"/>
                      <a:pt x="302914" y="297874"/>
                    </a:cubicBezTo>
                    <a:cubicBezTo>
                      <a:pt x="320694" y="339784"/>
                      <a:pt x="338474" y="395664"/>
                      <a:pt x="346094" y="435034"/>
                    </a:cubicBezTo>
                    <a:cubicBezTo>
                      <a:pt x="351174" y="464244"/>
                      <a:pt x="343554" y="479484"/>
                      <a:pt x="351174" y="513774"/>
                    </a:cubicBezTo>
                    <a:cubicBezTo>
                      <a:pt x="366414" y="584894"/>
                      <a:pt x="442614" y="722054"/>
                      <a:pt x="478174" y="830004"/>
                    </a:cubicBezTo>
                    <a:cubicBezTo>
                      <a:pt x="515004" y="940494"/>
                      <a:pt x="570884" y="1118294"/>
                      <a:pt x="565804" y="1171634"/>
                    </a:cubicBezTo>
                    <a:cubicBezTo>
                      <a:pt x="564534" y="1188144"/>
                      <a:pt x="559454" y="1194494"/>
                      <a:pt x="550564" y="1203384"/>
                    </a:cubicBezTo>
                    <a:cubicBezTo>
                      <a:pt x="540404" y="1214814"/>
                      <a:pt x="521354" y="1227514"/>
                      <a:pt x="504844" y="1230054"/>
                    </a:cubicBezTo>
                    <a:cubicBezTo>
                      <a:pt x="488334" y="1232594"/>
                      <a:pt x="466744" y="1227514"/>
                      <a:pt x="454044" y="1218624"/>
                    </a:cubicBezTo>
                    <a:cubicBezTo>
                      <a:pt x="440074" y="1211004"/>
                      <a:pt x="422294" y="1176714"/>
                      <a:pt x="422294" y="1176714"/>
                    </a:cubicBezTo>
                  </a:path>
                </a:pathLst>
              </a:custGeom>
              <a:solidFill>
                <a:srgbClr val="1E1E1E">
                  <a:alpha val="86667"/>
                </a:srgbClr>
              </a:solidFill>
              <a:ln cap="sq">
                <a:noFill/>
                <a:prstDash val="solid"/>
                <a:miter/>
              </a:ln>
            </p:spPr>
          </p:sp>
        </p:grpSp>
        <p:grpSp>
          <p:nvGrpSpPr>
            <p:cNvPr name="Group 35" id="35"/>
            <p:cNvGrpSpPr/>
            <p:nvPr/>
          </p:nvGrpSpPr>
          <p:grpSpPr>
            <a:xfrm rot="0">
              <a:off x="2367342" y="3186807"/>
              <a:ext cx="1765751" cy="1658440"/>
              <a:chOff x="0" y="0"/>
              <a:chExt cx="1379220" cy="1295400"/>
            </a:xfrm>
          </p:grpSpPr>
          <p:sp>
            <p:nvSpPr>
              <p:cNvPr name="Freeform 36" id="36"/>
              <p:cNvSpPr/>
              <p:nvPr/>
            </p:nvSpPr>
            <p:spPr>
              <a:xfrm flipH="false" flipV="false" rot="0">
                <a:off x="49945" y="49213"/>
                <a:ext cx="1277265" cy="1195417"/>
              </a:xfrm>
              <a:custGeom>
                <a:avLst/>
                <a:gdLst/>
                <a:ahLst/>
                <a:cxnLst/>
                <a:rect r="r" b="b" t="t" l="l"/>
                <a:pathLst>
                  <a:path h="1195417" w="1277265">
                    <a:moveTo>
                      <a:pt x="7205" y="1087437"/>
                    </a:moveTo>
                    <a:cubicBezTo>
                      <a:pt x="138015" y="867727"/>
                      <a:pt x="160875" y="837247"/>
                      <a:pt x="202785" y="786447"/>
                    </a:cubicBezTo>
                    <a:cubicBezTo>
                      <a:pt x="268825" y="703897"/>
                      <a:pt x="381855" y="560387"/>
                      <a:pt x="472025" y="472757"/>
                    </a:cubicBezTo>
                    <a:cubicBezTo>
                      <a:pt x="548225" y="397827"/>
                      <a:pt x="616805" y="343217"/>
                      <a:pt x="699355" y="283527"/>
                    </a:cubicBezTo>
                    <a:cubicBezTo>
                      <a:pt x="785715" y="221297"/>
                      <a:pt x="908905" y="147637"/>
                      <a:pt x="983835" y="110807"/>
                    </a:cubicBezTo>
                    <a:cubicBezTo>
                      <a:pt x="1030825" y="87947"/>
                      <a:pt x="1066385" y="85407"/>
                      <a:pt x="1101945" y="65087"/>
                    </a:cubicBezTo>
                    <a:cubicBezTo>
                      <a:pt x="1132425" y="48577"/>
                      <a:pt x="1157825" y="9207"/>
                      <a:pt x="1185765" y="2857"/>
                    </a:cubicBezTo>
                    <a:cubicBezTo>
                      <a:pt x="1207355" y="-2223"/>
                      <a:pt x="1235295" y="5397"/>
                      <a:pt x="1250535" y="15557"/>
                    </a:cubicBezTo>
                    <a:cubicBezTo>
                      <a:pt x="1263235" y="23177"/>
                      <a:pt x="1270855" y="39687"/>
                      <a:pt x="1274665" y="53657"/>
                    </a:cubicBezTo>
                    <a:cubicBezTo>
                      <a:pt x="1278475" y="66357"/>
                      <a:pt x="1278475" y="84137"/>
                      <a:pt x="1272125" y="98107"/>
                    </a:cubicBezTo>
                    <a:cubicBezTo>
                      <a:pt x="1263235" y="114617"/>
                      <a:pt x="1239105" y="136207"/>
                      <a:pt x="1220055" y="140017"/>
                    </a:cubicBezTo>
                    <a:cubicBezTo>
                      <a:pt x="1201005" y="143827"/>
                      <a:pt x="1170525" y="134937"/>
                      <a:pt x="1156555" y="120967"/>
                    </a:cubicBezTo>
                    <a:cubicBezTo>
                      <a:pt x="1142585" y="106997"/>
                      <a:pt x="1133695" y="76517"/>
                      <a:pt x="1137505" y="57467"/>
                    </a:cubicBezTo>
                    <a:cubicBezTo>
                      <a:pt x="1140045" y="38417"/>
                      <a:pt x="1161635" y="14287"/>
                      <a:pt x="1178145" y="5397"/>
                    </a:cubicBezTo>
                    <a:cubicBezTo>
                      <a:pt x="1190845" y="-953"/>
                      <a:pt x="1208625" y="-953"/>
                      <a:pt x="1222595" y="1587"/>
                    </a:cubicBezTo>
                    <a:cubicBezTo>
                      <a:pt x="1236565" y="5397"/>
                      <a:pt x="1251805" y="14287"/>
                      <a:pt x="1260695" y="25717"/>
                    </a:cubicBezTo>
                    <a:cubicBezTo>
                      <a:pt x="1269585" y="37147"/>
                      <a:pt x="1277205" y="53657"/>
                      <a:pt x="1277205" y="67627"/>
                    </a:cubicBezTo>
                    <a:cubicBezTo>
                      <a:pt x="1275935" y="86677"/>
                      <a:pt x="1264505" y="109537"/>
                      <a:pt x="1247995" y="127317"/>
                    </a:cubicBezTo>
                    <a:cubicBezTo>
                      <a:pt x="1226405" y="151447"/>
                      <a:pt x="1190845" y="170497"/>
                      <a:pt x="1151475" y="192087"/>
                    </a:cubicBezTo>
                    <a:cubicBezTo>
                      <a:pt x="1098135" y="222567"/>
                      <a:pt x="1023205" y="249237"/>
                      <a:pt x="952085" y="288607"/>
                    </a:cubicBezTo>
                    <a:cubicBezTo>
                      <a:pt x="868265" y="335597"/>
                      <a:pt x="761585" y="388937"/>
                      <a:pt x="681575" y="458787"/>
                    </a:cubicBezTo>
                    <a:cubicBezTo>
                      <a:pt x="600295" y="528637"/>
                      <a:pt x="526635" y="655637"/>
                      <a:pt x="470755" y="710247"/>
                    </a:cubicBezTo>
                    <a:cubicBezTo>
                      <a:pt x="439005" y="739457"/>
                      <a:pt x="414875" y="747077"/>
                      <a:pt x="389475" y="771207"/>
                    </a:cubicBezTo>
                    <a:cubicBezTo>
                      <a:pt x="361535" y="797877"/>
                      <a:pt x="339945" y="822007"/>
                      <a:pt x="308195" y="863917"/>
                    </a:cubicBezTo>
                    <a:cubicBezTo>
                      <a:pt x="254855" y="936307"/>
                      <a:pt x="163415" y="1147127"/>
                      <a:pt x="112615" y="1182687"/>
                    </a:cubicBezTo>
                    <a:cubicBezTo>
                      <a:pt x="93565" y="1196657"/>
                      <a:pt x="77055" y="1195387"/>
                      <a:pt x="61815" y="1195387"/>
                    </a:cubicBezTo>
                    <a:cubicBezTo>
                      <a:pt x="49115" y="1194117"/>
                      <a:pt x="38955" y="1189037"/>
                      <a:pt x="28795" y="1181417"/>
                    </a:cubicBezTo>
                    <a:cubicBezTo>
                      <a:pt x="17365" y="1172527"/>
                      <a:pt x="3395" y="1154747"/>
                      <a:pt x="855" y="1138237"/>
                    </a:cubicBezTo>
                    <a:cubicBezTo>
                      <a:pt x="-2955" y="1122997"/>
                      <a:pt x="7205" y="1087437"/>
                      <a:pt x="7205" y="1087437"/>
                    </a:cubicBezTo>
                  </a:path>
                </a:pathLst>
              </a:custGeom>
              <a:solidFill>
                <a:srgbClr val="1E1E1E">
                  <a:alpha val="86667"/>
                </a:srgbClr>
              </a:solidFill>
              <a:ln cap="sq">
                <a:noFill/>
                <a:prstDash val="solid"/>
                <a:miter/>
              </a:ln>
            </p:spPr>
          </p:sp>
        </p:grpSp>
        <p:grpSp>
          <p:nvGrpSpPr>
            <p:cNvPr name="Group 37" id="37"/>
            <p:cNvGrpSpPr/>
            <p:nvPr/>
          </p:nvGrpSpPr>
          <p:grpSpPr>
            <a:xfrm rot="0">
              <a:off x="3889205" y="3185181"/>
              <a:ext cx="2655130" cy="2406364"/>
              <a:chOff x="0" y="0"/>
              <a:chExt cx="2073910" cy="1879600"/>
            </a:xfrm>
          </p:grpSpPr>
          <p:sp>
            <p:nvSpPr>
              <p:cNvPr name="Freeform 38" id="38"/>
              <p:cNvSpPr/>
              <p:nvPr/>
            </p:nvSpPr>
            <p:spPr>
              <a:xfrm flipH="false" flipV="false" rot="0">
                <a:off x="50639" y="50087"/>
                <a:ext cx="1972471" cy="1778216"/>
              </a:xfrm>
              <a:custGeom>
                <a:avLst/>
                <a:gdLst/>
                <a:ahLst/>
                <a:cxnLst/>
                <a:rect r="r" b="b" t="t" l="l"/>
                <a:pathLst>
                  <a:path h="1778216" w="1972471">
                    <a:moveTo>
                      <a:pt x="109381" y="9603"/>
                    </a:moveTo>
                    <a:cubicBezTo>
                      <a:pt x="241461" y="94693"/>
                      <a:pt x="321471" y="167083"/>
                      <a:pt x="382431" y="225503"/>
                    </a:cubicBezTo>
                    <a:cubicBezTo>
                      <a:pt x="440851" y="281383"/>
                      <a:pt x="481491" y="334723"/>
                      <a:pt x="550071" y="396953"/>
                    </a:cubicBezTo>
                    <a:cubicBezTo>
                      <a:pt x="641511" y="483313"/>
                      <a:pt x="778671" y="582373"/>
                      <a:pt x="891701" y="686513"/>
                    </a:cubicBezTo>
                    <a:cubicBezTo>
                      <a:pt x="1012351" y="797003"/>
                      <a:pt x="1160941" y="963373"/>
                      <a:pt x="1251111" y="1044653"/>
                    </a:cubicBezTo>
                    <a:cubicBezTo>
                      <a:pt x="1301911" y="1090373"/>
                      <a:pt x="1333661" y="1105613"/>
                      <a:pt x="1374301" y="1143713"/>
                    </a:cubicBezTo>
                    <a:cubicBezTo>
                      <a:pt x="1420021" y="1188163"/>
                      <a:pt x="1447961" y="1237693"/>
                      <a:pt x="1507651" y="1296113"/>
                    </a:cubicBezTo>
                    <a:cubicBezTo>
                      <a:pt x="1610521" y="1392633"/>
                      <a:pt x="1896271" y="1586943"/>
                      <a:pt x="1949611" y="1650443"/>
                    </a:cubicBezTo>
                    <a:cubicBezTo>
                      <a:pt x="1964851" y="1668223"/>
                      <a:pt x="1968661" y="1677113"/>
                      <a:pt x="1971201" y="1692353"/>
                    </a:cubicBezTo>
                    <a:cubicBezTo>
                      <a:pt x="1973741" y="1706323"/>
                      <a:pt x="1972471" y="1725373"/>
                      <a:pt x="1963581" y="1738073"/>
                    </a:cubicBezTo>
                    <a:cubicBezTo>
                      <a:pt x="1953421" y="1754583"/>
                      <a:pt x="1925481" y="1773633"/>
                      <a:pt x="1906431" y="1777443"/>
                    </a:cubicBezTo>
                    <a:cubicBezTo>
                      <a:pt x="1891191" y="1779983"/>
                      <a:pt x="1873411" y="1776173"/>
                      <a:pt x="1860711" y="1767283"/>
                    </a:cubicBezTo>
                    <a:cubicBezTo>
                      <a:pt x="1845471" y="1755853"/>
                      <a:pt x="1827691" y="1726643"/>
                      <a:pt x="1825151" y="1707593"/>
                    </a:cubicBezTo>
                    <a:cubicBezTo>
                      <a:pt x="1822611" y="1692353"/>
                      <a:pt x="1830231" y="1674573"/>
                      <a:pt x="1837851" y="1663143"/>
                    </a:cubicBezTo>
                    <a:cubicBezTo>
                      <a:pt x="1846741" y="1650443"/>
                      <a:pt x="1859441" y="1637743"/>
                      <a:pt x="1875951" y="1633933"/>
                    </a:cubicBezTo>
                    <a:cubicBezTo>
                      <a:pt x="1893731" y="1628853"/>
                      <a:pt x="1926751" y="1632663"/>
                      <a:pt x="1943261" y="1645363"/>
                    </a:cubicBezTo>
                    <a:cubicBezTo>
                      <a:pt x="1959771" y="1656793"/>
                      <a:pt x="1972471" y="1688543"/>
                      <a:pt x="1972471" y="1707593"/>
                    </a:cubicBezTo>
                    <a:cubicBezTo>
                      <a:pt x="1972471" y="1724103"/>
                      <a:pt x="1964851" y="1740613"/>
                      <a:pt x="1954691" y="1752043"/>
                    </a:cubicBezTo>
                    <a:cubicBezTo>
                      <a:pt x="1945801" y="1762203"/>
                      <a:pt x="1929291" y="1772363"/>
                      <a:pt x="1915321" y="1776173"/>
                    </a:cubicBezTo>
                    <a:cubicBezTo>
                      <a:pt x="1900081" y="1778713"/>
                      <a:pt x="1887381" y="1778713"/>
                      <a:pt x="1868331" y="1771093"/>
                    </a:cubicBezTo>
                    <a:cubicBezTo>
                      <a:pt x="1822611" y="1749503"/>
                      <a:pt x="1743871" y="1650443"/>
                      <a:pt x="1672751" y="1590753"/>
                    </a:cubicBezTo>
                    <a:cubicBezTo>
                      <a:pt x="1592741" y="1523443"/>
                      <a:pt x="1484791" y="1458673"/>
                      <a:pt x="1408591" y="1388823"/>
                    </a:cubicBezTo>
                    <a:cubicBezTo>
                      <a:pt x="1340011" y="1325323"/>
                      <a:pt x="1312071" y="1274523"/>
                      <a:pt x="1229521" y="1191973"/>
                    </a:cubicBezTo>
                    <a:cubicBezTo>
                      <a:pt x="1064421" y="1028143"/>
                      <a:pt x="612301" y="643333"/>
                      <a:pt x="454821" y="490933"/>
                    </a:cubicBezTo>
                    <a:cubicBezTo>
                      <a:pt x="381161" y="421083"/>
                      <a:pt x="351951" y="377903"/>
                      <a:pt x="299881" y="333453"/>
                    </a:cubicBezTo>
                    <a:cubicBezTo>
                      <a:pt x="255431" y="295353"/>
                      <a:pt x="199551" y="266143"/>
                      <a:pt x="165261" y="236933"/>
                    </a:cubicBezTo>
                    <a:cubicBezTo>
                      <a:pt x="143671" y="216613"/>
                      <a:pt x="136051" y="197563"/>
                      <a:pt x="114461" y="179783"/>
                    </a:cubicBezTo>
                    <a:cubicBezTo>
                      <a:pt x="89061" y="159463"/>
                      <a:pt x="40801" y="142953"/>
                      <a:pt x="21751" y="122633"/>
                    </a:cubicBezTo>
                    <a:cubicBezTo>
                      <a:pt x="9051" y="107393"/>
                      <a:pt x="1431" y="90883"/>
                      <a:pt x="161" y="75643"/>
                    </a:cubicBezTo>
                    <a:cubicBezTo>
                      <a:pt x="-1109" y="59133"/>
                      <a:pt x="5241" y="38813"/>
                      <a:pt x="15401" y="26113"/>
                    </a:cubicBezTo>
                    <a:cubicBezTo>
                      <a:pt x="25561" y="14683"/>
                      <a:pt x="43341" y="3253"/>
                      <a:pt x="58581" y="713"/>
                    </a:cubicBezTo>
                    <a:cubicBezTo>
                      <a:pt x="75091" y="-3097"/>
                      <a:pt x="109381" y="9603"/>
                      <a:pt x="109381" y="9603"/>
                    </a:cubicBezTo>
                  </a:path>
                </a:pathLst>
              </a:custGeom>
              <a:solidFill>
                <a:srgbClr val="1E1E1E">
                  <a:alpha val="86667"/>
                </a:srgbClr>
              </a:solidFill>
              <a:ln cap="sq">
                <a:noFill/>
                <a:prstDash val="solid"/>
                <a:miter/>
              </a:ln>
            </p:spPr>
          </p:sp>
        </p:grpSp>
        <p:grpSp>
          <p:nvGrpSpPr>
            <p:cNvPr name="Group 39" id="39"/>
            <p:cNvGrpSpPr/>
            <p:nvPr/>
          </p:nvGrpSpPr>
          <p:grpSpPr>
            <a:xfrm rot="0">
              <a:off x="2300679" y="4572092"/>
              <a:ext cx="3185181" cy="2513675"/>
              <a:chOff x="0" y="0"/>
              <a:chExt cx="2487930" cy="1963420"/>
            </a:xfrm>
          </p:grpSpPr>
          <p:sp>
            <p:nvSpPr>
              <p:cNvPr name="Freeform 40" id="40"/>
              <p:cNvSpPr/>
              <p:nvPr/>
            </p:nvSpPr>
            <p:spPr>
              <a:xfrm flipH="false" flipV="false" rot="0">
                <a:off x="50800" y="50432"/>
                <a:ext cx="2388748" cy="1862188"/>
              </a:xfrm>
              <a:custGeom>
                <a:avLst/>
                <a:gdLst/>
                <a:ahLst/>
                <a:cxnLst/>
                <a:rect r="r" b="b" t="t" l="l"/>
                <a:pathLst>
                  <a:path h="1862188" w="2388748">
                    <a:moveTo>
                      <a:pt x="102870" y="9258"/>
                    </a:moveTo>
                    <a:cubicBezTo>
                      <a:pt x="450850" y="249288"/>
                      <a:pt x="591820" y="380098"/>
                      <a:pt x="673100" y="428358"/>
                    </a:cubicBezTo>
                    <a:cubicBezTo>
                      <a:pt x="716280" y="452488"/>
                      <a:pt x="739140" y="448678"/>
                      <a:pt x="781050" y="471538"/>
                    </a:cubicBezTo>
                    <a:cubicBezTo>
                      <a:pt x="848360" y="509638"/>
                      <a:pt x="971550" y="616318"/>
                      <a:pt x="1033780" y="654418"/>
                    </a:cubicBezTo>
                    <a:cubicBezTo>
                      <a:pt x="1066800" y="676008"/>
                      <a:pt x="1089660" y="679818"/>
                      <a:pt x="1115060" y="697598"/>
                    </a:cubicBezTo>
                    <a:cubicBezTo>
                      <a:pt x="1139190" y="714108"/>
                      <a:pt x="1156970" y="742048"/>
                      <a:pt x="1181100" y="757288"/>
                    </a:cubicBezTo>
                    <a:cubicBezTo>
                      <a:pt x="1206500" y="772528"/>
                      <a:pt x="1229360" y="769988"/>
                      <a:pt x="1263650" y="787768"/>
                    </a:cubicBezTo>
                    <a:cubicBezTo>
                      <a:pt x="1329690" y="823328"/>
                      <a:pt x="1469390" y="943978"/>
                      <a:pt x="1534160" y="983348"/>
                    </a:cubicBezTo>
                    <a:cubicBezTo>
                      <a:pt x="1567180" y="1003668"/>
                      <a:pt x="1584960" y="1003668"/>
                      <a:pt x="1612900" y="1023988"/>
                    </a:cubicBezTo>
                    <a:cubicBezTo>
                      <a:pt x="1653540" y="1053198"/>
                      <a:pt x="1687830" y="1103998"/>
                      <a:pt x="1742440" y="1152258"/>
                    </a:cubicBezTo>
                    <a:cubicBezTo>
                      <a:pt x="1828800" y="1228458"/>
                      <a:pt x="1988820" y="1336408"/>
                      <a:pt x="2090420" y="1425308"/>
                    </a:cubicBezTo>
                    <a:cubicBezTo>
                      <a:pt x="2175510" y="1500238"/>
                      <a:pt x="2261870" y="1581518"/>
                      <a:pt x="2313940" y="1646288"/>
                    </a:cubicBezTo>
                    <a:cubicBezTo>
                      <a:pt x="2346960" y="1686928"/>
                      <a:pt x="2376170" y="1726298"/>
                      <a:pt x="2385060" y="1758048"/>
                    </a:cubicBezTo>
                    <a:cubicBezTo>
                      <a:pt x="2390140" y="1777098"/>
                      <a:pt x="2388870" y="1793608"/>
                      <a:pt x="2383790" y="1808848"/>
                    </a:cubicBezTo>
                    <a:cubicBezTo>
                      <a:pt x="2378710" y="1824088"/>
                      <a:pt x="2366010" y="1839328"/>
                      <a:pt x="2353310" y="1848218"/>
                    </a:cubicBezTo>
                    <a:cubicBezTo>
                      <a:pt x="2339340" y="1857108"/>
                      <a:pt x="2320290" y="1862188"/>
                      <a:pt x="2303780" y="1860918"/>
                    </a:cubicBezTo>
                    <a:cubicBezTo>
                      <a:pt x="2288540" y="1860918"/>
                      <a:pt x="2269490" y="1853298"/>
                      <a:pt x="2258060" y="1841868"/>
                    </a:cubicBezTo>
                    <a:cubicBezTo>
                      <a:pt x="2245360" y="1831708"/>
                      <a:pt x="2233930" y="1815198"/>
                      <a:pt x="2231390" y="1798688"/>
                    </a:cubicBezTo>
                    <a:cubicBezTo>
                      <a:pt x="2228850" y="1778368"/>
                      <a:pt x="2237740" y="1742808"/>
                      <a:pt x="2251710" y="1727568"/>
                    </a:cubicBezTo>
                    <a:cubicBezTo>
                      <a:pt x="2266950" y="1712328"/>
                      <a:pt x="2301240" y="1700898"/>
                      <a:pt x="2322830" y="1704708"/>
                    </a:cubicBezTo>
                    <a:cubicBezTo>
                      <a:pt x="2344420" y="1708518"/>
                      <a:pt x="2371090" y="1731378"/>
                      <a:pt x="2381250" y="1750428"/>
                    </a:cubicBezTo>
                    <a:cubicBezTo>
                      <a:pt x="2390140" y="1764398"/>
                      <a:pt x="2390140" y="1784718"/>
                      <a:pt x="2386330" y="1799958"/>
                    </a:cubicBezTo>
                    <a:cubicBezTo>
                      <a:pt x="2382520" y="1815198"/>
                      <a:pt x="2372360" y="1832978"/>
                      <a:pt x="2359660" y="1843138"/>
                    </a:cubicBezTo>
                    <a:cubicBezTo>
                      <a:pt x="2348230" y="1853298"/>
                      <a:pt x="2329180" y="1860918"/>
                      <a:pt x="2312670" y="1862188"/>
                    </a:cubicBezTo>
                    <a:cubicBezTo>
                      <a:pt x="2297430" y="1862188"/>
                      <a:pt x="2279650" y="1859648"/>
                      <a:pt x="2264410" y="1848218"/>
                    </a:cubicBezTo>
                    <a:cubicBezTo>
                      <a:pt x="2239010" y="1827898"/>
                      <a:pt x="2225040" y="1759318"/>
                      <a:pt x="2195830" y="1728838"/>
                    </a:cubicBezTo>
                    <a:cubicBezTo>
                      <a:pt x="2171700" y="1700898"/>
                      <a:pt x="2134870" y="1689468"/>
                      <a:pt x="2109470" y="1666608"/>
                    </a:cubicBezTo>
                    <a:cubicBezTo>
                      <a:pt x="2086610" y="1645018"/>
                      <a:pt x="2081530" y="1628508"/>
                      <a:pt x="2049780" y="1595488"/>
                    </a:cubicBezTo>
                    <a:cubicBezTo>
                      <a:pt x="1965960" y="1509128"/>
                      <a:pt x="1652270" y="1218298"/>
                      <a:pt x="1548130" y="1143368"/>
                    </a:cubicBezTo>
                    <a:cubicBezTo>
                      <a:pt x="1504950" y="1114158"/>
                      <a:pt x="1489710" y="1115428"/>
                      <a:pt x="1451610" y="1091298"/>
                    </a:cubicBezTo>
                    <a:cubicBezTo>
                      <a:pt x="1389380" y="1050658"/>
                      <a:pt x="1271270" y="946518"/>
                      <a:pt x="1212850" y="913498"/>
                    </a:cubicBezTo>
                    <a:cubicBezTo>
                      <a:pt x="1183640" y="896988"/>
                      <a:pt x="1164590" y="898258"/>
                      <a:pt x="1141730" y="883018"/>
                    </a:cubicBezTo>
                    <a:cubicBezTo>
                      <a:pt x="1112520" y="863968"/>
                      <a:pt x="1092200" y="834758"/>
                      <a:pt x="1054100" y="806818"/>
                    </a:cubicBezTo>
                    <a:cubicBezTo>
                      <a:pt x="991870" y="761098"/>
                      <a:pt x="853440" y="687438"/>
                      <a:pt x="797560" y="644258"/>
                    </a:cubicBezTo>
                    <a:cubicBezTo>
                      <a:pt x="765810" y="620128"/>
                      <a:pt x="758190" y="601078"/>
                      <a:pt x="731520" y="583298"/>
                    </a:cubicBezTo>
                    <a:cubicBezTo>
                      <a:pt x="697230" y="560438"/>
                      <a:pt x="654050" y="555358"/>
                      <a:pt x="603250" y="526148"/>
                    </a:cubicBezTo>
                    <a:cubicBezTo>
                      <a:pt x="516890" y="475348"/>
                      <a:pt x="379730" y="352158"/>
                      <a:pt x="276860" y="279768"/>
                    </a:cubicBezTo>
                    <a:cubicBezTo>
                      <a:pt x="186690" y="217538"/>
                      <a:pt x="54610" y="155308"/>
                      <a:pt x="19050" y="113398"/>
                    </a:cubicBezTo>
                    <a:cubicBezTo>
                      <a:pt x="5080" y="96888"/>
                      <a:pt x="1270" y="84188"/>
                      <a:pt x="0" y="70218"/>
                    </a:cubicBezTo>
                    <a:cubicBezTo>
                      <a:pt x="0" y="54978"/>
                      <a:pt x="6350" y="35928"/>
                      <a:pt x="15240" y="24498"/>
                    </a:cubicBezTo>
                    <a:cubicBezTo>
                      <a:pt x="24130" y="13068"/>
                      <a:pt x="41910" y="2908"/>
                      <a:pt x="55880" y="368"/>
                    </a:cubicBezTo>
                    <a:cubicBezTo>
                      <a:pt x="71120" y="-2172"/>
                      <a:pt x="102870" y="9258"/>
                      <a:pt x="102870" y="9258"/>
                    </a:cubicBezTo>
                  </a:path>
                </a:pathLst>
              </a:custGeom>
              <a:solidFill>
                <a:srgbClr val="1E1E1E">
                  <a:alpha val="86667"/>
                </a:srgbClr>
              </a:solidFill>
              <a:ln cap="sq">
                <a:noFill/>
                <a:prstDash val="solid"/>
                <a:miter/>
              </a:ln>
            </p:spPr>
          </p:sp>
        </p:grpSp>
        <p:grpSp>
          <p:nvGrpSpPr>
            <p:cNvPr name="Group 41" id="41"/>
            <p:cNvGrpSpPr/>
            <p:nvPr/>
          </p:nvGrpSpPr>
          <p:grpSpPr>
            <a:xfrm rot="0">
              <a:off x="5755763" y="6136229"/>
              <a:ext cx="3071366" cy="2673016"/>
              <a:chOff x="0" y="0"/>
              <a:chExt cx="2399030" cy="2087880"/>
            </a:xfrm>
          </p:grpSpPr>
          <p:sp>
            <p:nvSpPr>
              <p:cNvPr name="Freeform 42" id="42"/>
              <p:cNvSpPr/>
              <p:nvPr/>
            </p:nvSpPr>
            <p:spPr>
              <a:xfrm flipH="false" flipV="false" rot="0">
                <a:off x="50115" y="50432"/>
                <a:ext cx="2302760" cy="1991002"/>
              </a:xfrm>
              <a:custGeom>
                <a:avLst/>
                <a:gdLst/>
                <a:ahLst/>
                <a:cxnLst/>
                <a:rect r="r" b="b" t="t" l="l"/>
                <a:pathLst>
                  <a:path h="1991002" w="2302760">
                    <a:moveTo>
                      <a:pt x="337235" y="9258"/>
                    </a:moveTo>
                    <a:cubicBezTo>
                      <a:pt x="793165" y="298818"/>
                      <a:pt x="1052245" y="476618"/>
                      <a:pt x="1232585" y="626478"/>
                    </a:cubicBezTo>
                    <a:cubicBezTo>
                      <a:pt x="1392605" y="761098"/>
                      <a:pt x="1560245" y="930008"/>
                      <a:pt x="1660575" y="1039228"/>
                    </a:cubicBezTo>
                    <a:cubicBezTo>
                      <a:pt x="1721535" y="1103998"/>
                      <a:pt x="1750745" y="1153528"/>
                      <a:pt x="1795195" y="1201788"/>
                    </a:cubicBezTo>
                    <a:cubicBezTo>
                      <a:pt x="1834565" y="1243698"/>
                      <a:pt x="1879015" y="1285608"/>
                      <a:pt x="1913305" y="1313548"/>
                    </a:cubicBezTo>
                    <a:cubicBezTo>
                      <a:pt x="1937435" y="1333868"/>
                      <a:pt x="1956485" y="1338948"/>
                      <a:pt x="1978075" y="1357998"/>
                    </a:cubicBezTo>
                    <a:cubicBezTo>
                      <a:pt x="2004745" y="1382128"/>
                      <a:pt x="2027605" y="1417688"/>
                      <a:pt x="2061895" y="1448168"/>
                    </a:cubicBezTo>
                    <a:cubicBezTo>
                      <a:pt x="2107615" y="1487538"/>
                      <a:pt x="2192705" y="1529448"/>
                      <a:pt x="2234615" y="1565008"/>
                    </a:cubicBezTo>
                    <a:cubicBezTo>
                      <a:pt x="2262555" y="1589138"/>
                      <a:pt x="2289225" y="1606918"/>
                      <a:pt x="2298115" y="1632318"/>
                    </a:cubicBezTo>
                    <a:cubicBezTo>
                      <a:pt x="2307005" y="1656448"/>
                      <a:pt x="2301925" y="1686928"/>
                      <a:pt x="2293035" y="1713598"/>
                    </a:cubicBezTo>
                    <a:cubicBezTo>
                      <a:pt x="2282875" y="1745348"/>
                      <a:pt x="2262555" y="1773288"/>
                      <a:pt x="2232075" y="1807578"/>
                    </a:cubicBezTo>
                    <a:cubicBezTo>
                      <a:pt x="2182545" y="1860918"/>
                      <a:pt x="2068245" y="1966328"/>
                      <a:pt x="2002205" y="1986648"/>
                    </a:cubicBezTo>
                    <a:cubicBezTo>
                      <a:pt x="1961565" y="1998078"/>
                      <a:pt x="1924735" y="1984108"/>
                      <a:pt x="1891715" y="1977758"/>
                    </a:cubicBezTo>
                    <a:cubicBezTo>
                      <a:pt x="1865045" y="1972678"/>
                      <a:pt x="1848535" y="1966328"/>
                      <a:pt x="1816785" y="1952358"/>
                    </a:cubicBezTo>
                    <a:cubicBezTo>
                      <a:pt x="1759635" y="1926958"/>
                      <a:pt x="1669465" y="1876158"/>
                      <a:pt x="1584375" y="1820278"/>
                    </a:cubicBezTo>
                    <a:cubicBezTo>
                      <a:pt x="1468805" y="1745348"/>
                      <a:pt x="1311325" y="1629778"/>
                      <a:pt x="1195755" y="1535798"/>
                    </a:cubicBezTo>
                    <a:cubicBezTo>
                      <a:pt x="1094155" y="1453248"/>
                      <a:pt x="976045" y="1354188"/>
                      <a:pt x="922705" y="1290688"/>
                    </a:cubicBezTo>
                    <a:cubicBezTo>
                      <a:pt x="896035" y="1257668"/>
                      <a:pt x="897305" y="1230998"/>
                      <a:pt x="873175" y="1206868"/>
                    </a:cubicBezTo>
                    <a:cubicBezTo>
                      <a:pt x="846505" y="1178928"/>
                      <a:pt x="799515" y="1166228"/>
                      <a:pt x="762685" y="1138288"/>
                    </a:cubicBezTo>
                    <a:cubicBezTo>
                      <a:pt x="720775" y="1109078"/>
                      <a:pt x="671245" y="1068438"/>
                      <a:pt x="636955" y="1032878"/>
                    </a:cubicBezTo>
                    <a:cubicBezTo>
                      <a:pt x="607745" y="1002398"/>
                      <a:pt x="593775" y="974458"/>
                      <a:pt x="564565" y="943978"/>
                    </a:cubicBezTo>
                    <a:cubicBezTo>
                      <a:pt x="526465" y="904608"/>
                      <a:pt x="468045" y="866508"/>
                      <a:pt x="427405" y="820788"/>
                    </a:cubicBezTo>
                    <a:cubicBezTo>
                      <a:pt x="385495" y="775068"/>
                      <a:pt x="355015" y="709028"/>
                      <a:pt x="316915" y="669658"/>
                    </a:cubicBezTo>
                    <a:cubicBezTo>
                      <a:pt x="283895" y="636638"/>
                      <a:pt x="253415" y="626478"/>
                      <a:pt x="215315" y="592188"/>
                    </a:cubicBezTo>
                    <a:cubicBezTo>
                      <a:pt x="158165" y="542658"/>
                      <a:pt x="46405" y="444868"/>
                      <a:pt x="17195" y="390258"/>
                    </a:cubicBezTo>
                    <a:cubicBezTo>
                      <a:pt x="1955" y="362318"/>
                      <a:pt x="-3125" y="336918"/>
                      <a:pt x="3225" y="315328"/>
                    </a:cubicBezTo>
                    <a:cubicBezTo>
                      <a:pt x="9575" y="293738"/>
                      <a:pt x="36245" y="267068"/>
                      <a:pt x="57835" y="260718"/>
                    </a:cubicBezTo>
                    <a:cubicBezTo>
                      <a:pt x="79425" y="254368"/>
                      <a:pt x="116255" y="260718"/>
                      <a:pt x="134035" y="275958"/>
                    </a:cubicBezTo>
                    <a:cubicBezTo>
                      <a:pt x="150545" y="289928"/>
                      <a:pt x="165785" y="324218"/>
                      <a:pt x="163245" y="345808"/>
                    </a:cubicBezTo>
                    <a:cubicBezTo>
                      <a:pt x="161975" y="368668"/>
                      <a:pt x="139115" y="399148"/>
                      <a:pt x="121335" y="410578"/>
                    </a:cubicBezTo>
                    <a:cubicBezTo>
                      <a:pt x="107365" y="420738"/>
                      <a:pt x="87045" y="423278"/>
                      <a:pt x="70535" y="420738"/>
                    </a:cubicBezTo>
                    <a:cubicBezTo>
                      <a:pt x="54025" y="418198"/>
                      <a:pt x="34975" y="410578"/>
                      <a:pt x="23545" y="397878"/>
                    </a:cubicBezTo>
                    <a:cubicBezTo>
                      <a:pt x="9575" y="381368"/>
                      <a:pt x="-3125" y="345808"/>
                      <a:pt x="685" y="324218"/>
                    </a:cubicBezTo>
                    <a:cubicBezTo>
                      <a:pt x="5765" y="301358"/>
                      <a:pt x="31165" y="273418"/>
                      <a:pt x="48945" y="263258"/>
                    </a:cubicBezTo>
                    <a:cubicBezTo>
                      <a:pt x="65455" y="255638"/>
                      <a:pt x="83235" y="254368"/>
                      <a:pt x="102285" y="259448"/>
                    </a:cubicBezTo>
                    <a:cubicBezTo>
                      <a:pt x="130225" y="267068"/>
                      <a:pt x="163245" y="296278"/>
                      <a:pt x="194995" y="322948"/>
                    </a:cubicBezTo>
                    <a:cubicBezTo>
                      <a:pt x="235635" y="358508"/>
                      <a:pt x="292785" y="422008"/>
                      <a:pt x="323265" y="460108"/>
                    </a:cubicBezTo>
                    <a:cubicBezTo>
                      <a:pt x="343585" y="485508"/>
                      <a:pt x="348665" y="505828"/>
                      <a:pt x="367715" y="528688"/>
                    </a:cubicBezTo>
                    <a:cubicBezTo>
                      <a:pt x="391845" y="556628"/>
                      <a:pt x="424865" y="573138"/>
                      <a:pt x="465505" y="611238"/>
                    </a:cubicBezTo>
                    <a:cubicBezTo>
                      <a:pt x="540435" y="681088"/>
                      <a:pt x="669975" y="838568"/>
                      <a:pt x="767765" y="928738"/>
                    </a:cubicBezTo>
                    <a:cubicBezTo>
                      <a:pt x="849045" y="1003668"/>
                      <a:pt x="953185" y="1065898"/>
                      <a:pt x="1006525" y="1119238"/>
                    </a:cubicBezTo>
                    <a:cubicBezTo>
                      <a:pt x="1038275" y="1152258"/>
                      <a:pt x="1042085" y="1172578"/>
                      <a:pt x="1073835" y="1206868"/>
                    </a:cubicBezTo>
                    <a:cubicBezTo>
                      <a:pt x="1130985" y="1267828"/>
                      <a:pt x="1240205" y="1368158"/>
                      <a:pt x="1334185" y="1444358"/>
                    </a:cubicBezTo>
                    <a:cubicBezTo>
                      <a:pt x="1435785" y="1526908"/>
                      <a:pt x="1583105" y="1633588"/>
                      <a:pt x="1664385" y="1681848"/>
                    </a:cubicBezTo>
                    <a:cubicBezTo>
                      <a:pt x="1707565" y="1708518"/>
                      <a:pt x="1731695" y="1711058"/>
                      <a:pt x="1768525" y="1733918"/>
                    </a:cubicBezTo>
                    <a:cubicBezTo>
                      <a:pt x="1819325" y="1764398"/>
                      <a:pt x="1894255" y="1862188"/>
                      <a:pt x="1934895" y="1858378"/>
                    </a:cubicBezTo>
                    <a:cubicBezTo>
                      <a:pt x="1964105" y="1855838"/>
                      <a:pt x="1976805" y="1806308"/>
                      <a:pt x="2000935" y="1787258"/>
                    </a:cubicBezTo>
                    <a:cubicBezTo>
                      <a:pt x="2023795" y="1769478"/>
                      <a:pt x="2055545" y="1765668"/>
                      <a:pt x="2077135" y="1746618"/>
                    </a:cubicBezTo>
                    <a:cubicBezTo>
                      <a:pt x="2099995" y="1726298"/>
                      <a:pt x="2139365" y="1697088"/>
                      <a:pt x="2136825" y="1670418"/>
                    </a:cubicBezTo>
                    <a:cubicBezTo>
                      <a:pt x="2131745" y="1631048"/>
                      <a:pt x="2007285" y="1580248"/>
                      <a:pt x="1965375" y="1539608"/>
                    </a:cubicBezTo>
                    <a:cubicBezTo>
                      <a:pt x="1937435" y="1511668"/>
                      <a:pt x="1931085" y="1490078"/>
                      <a:pt x="1901875" y="1459598"/>
                    </a:cubicBezTo>
                    <a:cubicBezTo>
                      <a:pt x="1854885" y="1410068"/>
                      <a:pt x="1752015" y="1338948"/>
                      <a:pt x="1696135" y="1279258"/>
                    </a:cubicBezTo>
                    <a:cubicBezTo>
                      <a:pt x="1649145" y="1228458"/>
                      <a:pt x="1633905" y="1187818"/>
                      <a:pt x="1581835" y="1128128"/>
                    </a:cubicBezTo>
                    <a:cubicBezTo>
                      <a:pt x="1487855" y="1023988"/>
                      <a:pt x="1321485" y="856348"/>
                      <a:pt x="1164005" y="725538"/>
                    </a:cubicBezTo>
                    <a:cubicBezTo>
                      <a:pt x="987475" y="576948"/>
                      <a:pt x="733475" y="402958"/>
                      <a:pt x="565835" y="291198"/>
                    </a:cubicBezTo>
                    <a:cubicBezTo>
                      <a:pt x="447725" y="213728"/>
                      <a:pt x="296595" y="151498"/>
                      <a:pt x="257225" y="107048"/>
                    </a:cubicBezTo>
                    <a:cubicBezTo>
                      <a:pt x="244525" y="90538"/>
                      <a:pt x="240715" y="79108"/>
                      <a:pt x="239445" y="65138"/>
                    </a:cubicBezTo>
                    <a:cubicBezTo>
                      <a:pt x="239445" y="51168"/>
                      <a:pt x="245795" y="33388"/>
                      <a:pt x="253415" y="23228"/>
                    </a:cubicBezTo>
                    <a:cubicBezTo>
                      <a:pt x="262305" y="11798"/>
                      <a:pt x="278815" y="2908"/>
                      <a:pt x="292785" y="368"/>
                    </a:cubicBezTo>
                    <a:cubicBezTo>
                      <a:pt x="306755" y="-2172"/>
                      <a:pt x="337235" y="9258"/>
                      <a:pt x="337235" y="9258"/>
                    </a:cubicBezTo>
                  </a:path>
                </a:pathLst>
              </a:custGeom>
              <a:solidFill>
                <a:srgbClr val="1E1E1E">
                  <a:alpha val="86667"/>
                </a:srgbClr>
              </a:solidFill>
              <a:ln cap="sq">
                <a:noFill/>
                <a:prstDash val="solid"/>
                <a:miter/>
              </a:ln>
            </p:spPr>
          </p:sp>
        </p:grpSp>
        <p:grpSp>
          <p:nvGrpSpPr>
            <p:cNvPr name="Group 43" id="43"/>
            <p:cNvGrpSpPr/>
            <p:nvPr/>
          </p:nvGrpSpPr>
          <p:grpSpPr>
            <a:xfrm rot="0">
              <a:off x="2887637" y="4552581"/>
              <a:ext cx="2557575" cy="2416120"/>
              <a:chOff x="0" y="0"/>
              <a:chExt cx="1997710" cy="1887220"/>
            </a:xfrm>
          </p:grpSpPr>
          <p:sp>
            <p:nvSpPr>
              <p:cNvPr name="Freeform 44" id="44"/>
              <p:cNvSpPr/>
              <p:nvPr/>
            </p:nvSpPr>
            <p:spPr>
              <a:xfrm flipH="false" flipV="false" rot="0">
                <a:off x="48098" y="50016"/>
                <a:ext cx="1897542" cy="1785502"/>
              </a:xfrm>
              <a:custGeom>
                <a:avLst/>
                <a:gdLst/>
                <a:ahLst/>
                <a:cxnLst/>
                <a:rect r="r" b="b" t="t" l="l"/>
                <a:pathLst>
                  <a:path h="1785502" w="1897542">
                    <a:moveTo>
                      <a:pt x="1788322" y="1776244"/>
                    </a:moveTo>
                    <a:cubicBezTo>
                      <a:pt x="1404782" y="1526054"/>
                      <a:pt x="1192692" y="1354604"/>
                      <a:pt x="1028862" y="1202204"/>
                    </a:cubicBezTo>
                    <a:cubicBezTo>
                      <a:pt x="865032" y="1048534"/>
                      <a:pt x="687232" y="837714"/>
                      <a:pt x="566582" y="706904"/>
                    </a:cubicBezTo>
                    <a:cubicBezTo>
                      <a:pt x="489112" y="621814"/>
                      <a:pt x="419262" y="550694"/>
                      <a:pt x="377352" y="494814"/>
                    </a:cubicBezTo>
                    <a:cubicBezTo>
                      <a:pt x="351952" y="461794"/>
                      <a:pt x="350682" y="445284"/>
                      <a:pt x="324012" y="412264"/>
                    </a:cubicBezTo>
                    <a:cubicBezTo>
                      <a:pt x="270672" y="352574"/>
                      <a:pt x="113192" y="234464"/>
                      <a:pt x="59852" y="179854"/>
                    </a:cubicBezTo>
                    <a:cubicBezTo>
                      <a:pt x="34452" y="154454"/>
                      <a:pt x="16672" y="141754"/>
                      <a:pt x="7782" y="118894"/>
                    </a:cubicBezTo>
                    <a:cubicBezTo>
                      <a:pt x="162" y="94764"/>
                      <a:pt x="1432" y="60474"/>
                      <a:pt x="10322" y="41424"/>
                    </a:cubicBezTo>
                    <a:cubicBezTo>
                      <a:pt x="17942" y="24914"/>
                      <a:pt x="33182" y="12214"/>
                      <a:pt x="50962" y="5864"/>
                    </a:cubicBezTo>
                    <a:cubicBezTo>
                      <a:pt x="71282" y="-486"/>
                      <a:pt x="108112" y="3324"/>
                      <a:pt x="127162" y="13484"/>
                    </a:cubicBezTo>
                    <a:cubicBezTo>
                      <a:pt x="142402" y="21104"/>
                      <a:pt x="155102" y="37614"/>
                      <a:pt x="160182" y="54124"/>
                    </a:cubicBezTo>
                    <a:cubicBezTo>
                      <a:pt x="165262" y="75714"/>
                      <a:pt x="160182" y="112544"/>
                      <a:pt x="148752" y="131594"/>
                    </a:cubicBezTo>
                    <a:cubicBezTo>
                      <a:pt x="139862" y="145564"/>
                      <a:pt x="123352" y="158264"/>
                      <a:pt x="105572" y="160804"/>
                    </a:cubicBezTo>
                    <a:cubicBezTo>
                      <a:pt x="85252" y="165884"/>
                      <a:pt x="47152" y="158264"/>
                      <a:pt x="30642" y="145564"/>
                    </a:cubicBezTo>
                    <a:cubicBezTo>
                      <a:pt x="15402" y="136674"/>
                      <a:pt x="6512" y="117624"/>
                      <a:pt x="2702" y="101114"/>
                    </a:cubicBezTo>
                    <a:cubicBezTo>
                      <a:pt x="-2378" y="85874"/>
                      <a:pt x="162" y="64284"/>
                      <a:pt x="6512" y="49044"/>
                    </a:cubicBezTo>
                    <a:cubicBezTo>
                      <a:pt x="14132" y="33804"/>
                      <a:pt x="28102" y="18564"/>
                      <a:pt x="42072" y="9674"/>
                    </a:cubicBezTo>
                    <a:cubicBezTo>
                      <a:pt x="57312" y="2054"/>
                      <a:pt x="77632" y="-1756"/>
                      <a:pt x="94142" y="784"/>
                    </a:cubicBezTo>
                    <a:cubicBezTo>
                      <a:pt x="110652" y="3324"/>
                      <a:pt x="127162" y="12214"/>
                      <a:pt x="141132" y="24914"/>
                    </a:cubicBezTo>
                    <a:cubicBezTo>
                      <a:pt x="158912" y="40154"/>
                      <a:pt x="163992" y="66824"/>
                      <a:pt x="188122" y="90954"/>
                    </a:cubicBezTo>
                    <a:cubicBezTo>
                      <a:pt x="228762" y="134134"/>
                      <a:pt x="327822" y="186204"/>
                      <a:pt x="381162" y="240814"/>
                    </a:cubicBezTo>
                    <a:cubicBezTo>
                      <a:pt x="429422" y="290344"/>
                      <a:pt x="457362" y="347494"/>
                      <a:pt x="501812" y="399564"/>
                    </a:cubicBezTo>
                    <a:cubicBezTo>
                      <a:pt x="550072" y="457984"/>
                      <a:pt x="625002" y="526564"/>
                      <a:pt x="660562" y="573554"/>
                    </a:cubicBezTo>
                    <a:cubicBezTo>
                      <a:pt x="680882" y="601494"/>
                      <a:pt x="678342" y="612924"/>
                      <a:pt x="702472" y="645944"/>
                    </a:cubicBezTo>
                    <a:cubicBezTo>
                      <a:pt x="773592" y="739924"/>
                      <a:pt x="1013622" y="993924"/>
                      <a:pt x="1172372" y="1143784"/>
                    </a:cubicBezTo>
                    <a:cubicBezTo>
                      <a:pt x="1317152" y="1280944"/>
                      <a:pt x="1480982" y="1420644"/>
                      <a:pt x="1613062" y="1512084"/>
                    </a:cubicBezTo>
                    <a:cubicBezTo>
                      <a:pt x="1709582" y="1579394"/>
                      <a:pt x="1840392" y="1623844"/>
                      <a:pt x="1877222" y="1665754"/>
                    </a:cubicBezTo>
                    <a:cubicBezTo>
                      <a:pt x="1892462" y="1682264"/>
                      <a:pt x="1896272" y="1696234"/>
                      <a:pt x="1897542" y="1711474"/>
                    </a:cubicBezTo>
                    <a:cubicBezTo>
                      <a:pt x="1897542" y="1727984"/>
                      <a:pt x="1891192" y="1748304"/>
                      <a:pt x="1881032" y="1759734"/>
                    </a:cubicBezTo>
                    <a:cubicBezTo>
                      <a:pt x="1870872" y="1772434"/>
                      <a:pt x="1853092" y="1782594"/>
                      <a:pt x="1837852" y="1785134"/>
                    </a:cubicBezTo>
                    <a:cubicBezTo>
                      <a:pt x="1822612" y="1787674"/>
                      <a:pt x="1788322" y="1776244"/>
                      <a:pt x="1788322" y="1776244"/>
                    </a:cubicBezTo>
                  </a:path>
                </a:pathLst>
              </a:custGeom>
              <a:solidFill>
                <a:srgbClr val="FFA629">
                  <a:alpha val="86667"/>
                </a:srgbClr>
              </a:solidFill>
              <a:ln cap="sq">
                <a:noFill/>
                <a:prstDash val="solid"/>
                <a:miter/>
              </a:ln>
            </p:spPr>
          </p:sp>
        </p:grpSp>
        <p:grpSp>
          <p:nvGrpSpPr>
            <p:cNvPr name="Group 45" id="45"/>
            <p:cNvGrpSpPr/>
            <p:nvPr/>
          </p:nvGrpSpPr>
          <p:grpSpPr>
            <a:xfrm rot="0">
              <a:off x="2435631" y="3250218"/>
              <a:ext cx="1700714" cy="1170664"/>
              <a:chOff x="0" y="0"/>
              <a:chExt cx="1328420" cy="914400"/>
            </a:xfrm>
          </p:grpSpPr>
          <p:sp>
            <p:nvSpPr>
              <p:cNvPr name="Freeform 46" id="46"/>
              <p:cNvSpPr/>
              <p:nvPr/>
            </p:nvSpPr>
            <p:spPr>
              <a:xfrm flipH="false" flipV="false" rot="0">
                <a:off x="50231" y="50736"/>
                <a:ext cx="1227581" cy="813003"/>
              </a:xfrm>
              <a:custGeom>
                <a:avLst/>
                <a:gdLst/>
                <a:ahLst/>
                <a:cxnLst/>
                <a:rect r="r" b="b" t="t" l="l"/>
                <a:pathLst>
                  <a:path h="813003" w="1227581">
                    <a:moveTo>
                      <a:pt x="37399" y="675704"/>
                    </a:moveTo>
                    <a:cubicBezTo>
                      <a:pt x="553019" y="384874"/>
                      <a:pt x="748599" y="235014"/>
                      <a:pt x="834959" y="190564"/>
                    </a:cubicBezTo>
                    <a:cubicBezTo>
                      <a:pt x="870519" y="172784"/>
                      <a:pt x="884489" y="177864"/>
                      <a:pt x="914969" y="160084"/>
                    </a:cubicBezTo>
                    <a:cubicBezTo>
                      <a:pt x="968309" y="130874"/>
                      <a:pt x="1061019" y="31814"/>
                      <a:pt x="1111819" y="11494"/>
                    </a:cubicBezTo>
                    <a:cubicBezTo>
                      <a:pt x="1139759" y="1334"/>
                      <a:pt x="1163889" y="64"/>
                      <a:pt x="1182939" y="6414"/>
                    </a:cubicBezTo>
                    <a:cubicBezTo>
                      <a:pt x="1198179" y="11494"/>
                      <a:pt x="1210879" y="22924"/>
                      <a:pt x="1218499" y="38164"/>
                    </a:cubicBezTo>
                    <a:cubicBezTo>
                      <a:pt x="1226119" y="55944"/>
                      <a:pt x="1227389" y="90234"/>
                      <a:pt x="1219769" y="108014"/>
                    </a:cubicBezTo>
                    <a:cubicBezTo>
                      <a:pt x="1214689" y="123254"/>
                      <a:pt x="1200719" y="135954"/>
                      <a:pt x="1186749" y="142304"/>
                    </a:cubicBezTo>
                    <a:cubicBezTo>
                      <a:pt x="1167699" y="148654"/>
                      <a:pt x="1133409" y="148654"/>
                      <a:pt x="1115629" y="139764"/>
                    </a:cubicBezTo>
                    <a:cubicBezTo>
                      <a:pt x="1101659" y="133414"/>
                      <a:pt x="1088959" y="119444"/>
                      <a:pt x="1083879" y="104204"/>
                    </a:cubicBezTo>
                    <a:cubicBezTo>
                      <a:pt x="1077529" y="86424"/>
                      <a:pt x="1078799" y="52134"/>
                      <a:pt x="1090229" y="34354"/>
                    </a:cubicBezTo>
                    <a:cubicBezTo>
                      <a:pt x="1100389" y="16574"/>
                      <a:pt x="1129599" y="64"/>
                      <a:pt x="1151189" y="64"/>
                    </a:cubicBezTo>
                    <a:cubicBezTo>
                      <a:pt x="1171509" y="-1206"/>
                      <a:pt x="1200719" y="16574"/>
                      <a:pt x="1213419" y="30544"/>
                    </a:cubicBezTo>
                    <a:cubicBezTo>
                      <a:pt x="1223579" y="43244"/>
                      <a:pt x="1228659" y="62294"/>
                      <a:pt x="1227389" y="76264"/>
                    </a:cubicBezTo>
                    <a:cubicBezTo>
                      <a:pt x="1227389" y="91504"/>
                      <a:pt x="1223579" y="105474"/>
                      <a:pt x="1210879" y="121984"/>
                    </a:cubicBezTo>
                    <a:cubicBezTo>
                      <a:pt x="1185479" y="156274"/>
                      <a:pt x="1110549" y="203264"/>
                      <a:pt x="1040699" y="248984"/>
                    </a:cubicBezTo>
                    <a:cubicBezTo>
                      <a:pt x="939099" y="315024"/>
                      <a:pt x="768919" y="397574"/>
                      <a:pt x="653349" y="468694"/>
                    </a:cubicBezTo>
                    <a:cubicBezTo>
                      <a:pt x="556829" y="528384"/>
                      <a:pt x="485709" y="589344"/>
                      <a:pt x="394269" y="645224"/>
                    </a:cubicBezTo>
                    <a:cubicBezTo>
                      <a:pt x="295209" y="704914"/>
                      <a:pt x="136459" y="807784"/>
                      <a:pt x="75499" y="812864"/>
                    </a:cubicBezTo>
                    <a:cubicBezTo>
                      <a:pt x="52639" y="814134"/>
                      <a:pt x="39939" y="806514"/>
                      <a:pt x="27239" y="796354"/>
                    </a:cubicBezTo>
                    <a:cubicBezTo>
                      <a:pt x="14539" y="784924"/>
                      <a:pt x="3109" y="767144"/>
                      <a:pt x="569" y="750634"/>
                    </a:cubicBezTo>
                    <a:cubicBezTo>
                      <a:pt x="-1971" y="734124"/>
                      <a:pt x="4379" y="712534"/>
                      <a:pt x="11999" y="699834"/>
                    </a:cubicBezTo>
                    <a:cubicBezTo>
                      <a:pt x="17079" y="688404"/>
                      <a:pt x="37399" y="675704"/>
                      <a:pt x="37399" y="675704"/>
                    </a:cubicBezTo>
                  </a:path>
                </a:pathLst>
              </a:custGeom>
              <a:solidFill>
                <a:srgbClr val="FFA629">
                  <a:alpha val="86667"/>
                </a:srgbClr>
              </a:solidFill>
              <a:ln cap="sq">
                <a:noFill/>
                <a:prstDash val="solid"/>
                <a:miter/>
              </a:ln>
            </p:spPr>
          </p:sp>
        </p:grpSp>
        <p:grpSp>
          <p:nvGrpSpPr>
            <p:cNvPr name="Group 47" id="47"/>
            <p:cNvGrpSpPr/>
            <p:nvPr/>
          </p:nvGrpSpPr>
          <p:grpSpPr>
            <a:xfrm rot="0">
              <a:off x="6043552" y="6650020"/>
              <a:ext cx="2286046" cy="1858429"/>
              <a:chOff x="0" y="0"/>
              <a:chExt cx="1785620" cy="1451610"/>
            </a:xfrm>
          </p:grpSpPr>
          <p:sp>
            <p:nvSpPr>
              <p:cNvPr name="Freeform 48" id="48"/>
              <p:cNvSpPr/>
              <p:nvPr/>
            </p:nvSpPr>
            <p:spPr>
              <a:xfrm flipH="false" flipV="false" rot="0">
                <a:off x="50662" y="50087"/>
                <a:ext cx="1684159" cy="1351203"/>
              </a:xfrm>
              <a:custGeom>
                <a:avLst/>
                <a:gdLst/>
                <a:ahLst/>
                <a:cxnLst/>
                <a:rect r="r" b="b" t="t" l="l"/>
                <a:pathLst>
                  <a:path h="1351203" w="1684159">
                    <a:moveTo>
                      <a:pt x="118248" y="9603"/>
                    </a:moveTo>
                    <a:cubicBezTo>
                      <a:pt x="247788" y="99773"/>
                      <a:pt x="331608" y="203913"/>
                      <a:pt x="386218" y="245823"/>
                    </a:cubicBezTo>
                    <a:cubicBezTo>
                      <a:pt x="420508" y="272493"/>
                      <a:pt x="456068" y="278843"/>
                      <a:pt x="478928" y="301703"/>
                    </a:cubicBezTo>
                    <a:cubicBezTo>
                      <a:pt x="499248" y="320753"/>
                      <a:pt x="496708" y="339803"/>
                      <a:pt x="520838" y="369013"/>
                    </a:cubicBezTo>
                    <a:cubicBezTo>
                      <a:pt x="583068" y="442673"/>
                      <a:pt x="825638" y="661113"/>
                      <a:pt x="906918" y="710643"/>
                    </a:cubicBezTo>
                    <a:cubicBezTo>
                      <a:pt x="938668" y="729693"/>
                      <a:pt x="951368" y="723343"/>
                      <a:pt x="979308" y="738583"/>
                    </a:cubicBezTo>
                    <a:cubicBezTo>
                      <a:pt x="1028838" y="766523"/>
                      <a:pt x="1108848" y="852883"/>
                      <a:pt x="1160918" y="882093"/>
                    </a:cubicBezTo>
                    <a:cubicBezTo>
                      <a:pt x="1195208" y="901143"/>
                      <a:pt x="1214258" y="896063"/>
                      <a:pt x="1252358" y="915113"/>
                    </a:cubicBezTo>
                    <a:cubicBezTo>
                      <a:pt x="1324748" y="950673"/>
                      <a:pt x="1480958" y="1048463"/>
                      <a:pt x="1553348" y="1105613"/>
                    </a:cubicBezTo>
                    <a:cubicBezTo>
                      <a:pt x="1600338" y="1142443"/>
                      <a:pt x="1638438" y="1178003"/>
                      <a:pt x="1660028" y="1207213"/>
                    </a:cubicBezTo>
                    <a:cubicBezTo>
                      <a:pt x="1672728" y="1224993"/>
                      <a:pt x="1681618" y="1237693"/>
                      <a:pt x="1682888" y="1255473"/>
                    </a:cubicBezTo>
                    <a:cubicBezTo>
                      <a:pt x="1685428" y="1271983"/>
                      <a:pt x="1681618" y="1293573"/>
                      <a:pt x="1673998" y="1307543"/>
                    </a:cubicBezTo>
                    <a:cubicBezTo>
                      <a:pt x="1665108" y="1322783"/>
                      <a:pt x="1651138" y="1338023"/>
                      <a:pt x="1633358" y="1344373"/>
                    </a:cubicBezTo>
                    <a:cubicBezTo>
                      <a:pt x="1613038" y="1350723"/>
                      <a:pt x="1573668" y="1348183"/>
                      <a:pt x="1554618" y="1338023"/>
                    </a:cubicBezTo>
                    <a:cubicBezTo>
                      <a:pt x="1538108" y="1329133"/>
                      <a:pt x="1525408" y="1313893"/>
                      <a:pt x="1520328" y="1296113"/>
                    </a:cubicBezTo>
                    <a:cubicBezTo>
                      <a:pt x="1515248" y="1274523"/>
                      <a:pt x="1520328" y="1236423"/>
                      <a:pt x="1531758" y="1217373"/>
                    </a:cubicBezTo>
                    <a:cubicBezTo>
                      <a:pt x="1540648" y="1202133"/>
                      <a:pt x="1557158" y="1190703"/>
                      <a:pt x="1574938" y="1185623"/>
                    </a:cubicBezTo>
                    <a:cubicBezTo>
                      <a:pt x="1596528" y="1181813"/>
                      <a:pt x="1634628" y="1186893"/>
                      <a:pt x="1652408" y="1200863"/>
                    </a:cubicBezTo>
                    <a:cubicBezTo>
                      <a:pt x="1670188" y="1214833"/>
                      <a:pt x="1684158" y="1251663"/>
                      <a:pt x="1684158" y="1273253"/>
                    </a:cubicBezTo>
                    <a:cubicBezTo>
                      <a:pt x="1684158" y="1291033"/>
                      <a:pt x="1673998" y="1310083"/>
                      <a:pt x="1662568" y="1322783"/>
                    </a:cubicBezTo>
                    <a:cubicBezTo>
                      <a:pt x="1651138" y="1335483"/>
                      <a:pt x="1633358" y="1346913"/>
                      <a:pt x="1615578" y="1349453"/>
                    </a:cubicBezTo>
                    <a:cubicBezTo>
                      <a:pt x="1599068" y="1353263"/>
                      <a:pt x="1581288" y="1350723"/>
                      <a:pt x="1562238" y="1343103"/>
                    </a:cubicBezTo>
                    <a:cubicBezTo>
                      <a:pt x="1533028" y="1329133"/>
                      <a:pt x="1508898" y="1288493"/>
                      <a:pt x="1468258" y="1255473"/>
                    </a:cubicBezTo>
                    <a:cubicBezTo>
                      <a:pt x="1402218" y="1202133"/>
                      <a:pt x="1263788" y="1097993"/>
                      <a:pt x="1196478" y="1062433"/>
                    </a:cubicBezTo>
                    <a:cubicBezTo>
                      <a:pt x="1159648" y="1043383"/>
                      <a:pt x="1135518" y="1044653"/>
                      <a:pt x="1107578" y="1030683"/>
                    </a:cubicBezTo>
                    <a:cubicBezTo>
                      <a:pt x="1080908" y="1017983"/>
                      <a:pt x="1064398" y="1005283"/>
                      <a:pt x="1031378" y="983693"/>
                    </a:cubicBezTo>
                    <a:cubicBezTo>
                      <a:pt x="967878" y="940513"/>
                      <a:pt x="819288" y="841453"/>
                      <a:pt x="758328" y="786843"/>
                    </a:cubicBezTo>
                    <a:cubicBezTo>
                      <a:pt x="724038" y="756363"/>
                      <a:pt x="715148" y="730963"/>
                      <a:pt x="685938" y="705563"/>
                    </a:cubicBezTo>
                    <a:cubicBezTo>
                      <a:pt x="651648" y="675083"/>
                      <a:pt x="598308" y="650953"/>
                      <a:pt x="565288" y="620473"/>
                    </a:cubicBezTo>
                    <a:cubicBezTo>
                      <a:pt x="538618" y="595073"/>
                      <a:pt x="530998" y="570943"/>
                      <a:pt x="501788" y="540463"/>
                    </a:cubicBezTo>
                    <a:cubicBezTo>
                      <a:pt x="450988" y="489663"/>
                      <a:pt x="343038" y="417273"/>
                      <a:pt x="275728" y="355043"/>
                    </a:cubicBezTo>
                    <a:cubicBezTo>
                      <a:pt x="216038" y="300433"/>
                      <a:pt x="166508" y="229313"/>
                      <a:pt x="118248" y="189943"/>
                    </a:cubicBezTo>
                    <a:cubicBezTo>
                      <a:pt x="83958" y="163273"/>
                      <a:pt x="42048" y="154383"/>
                      <a:pt x="22998" y="131523"/>
                    </a:cubicBezTo>
                    <a:cubicBezTo>
                      <a:pt x="9028" y="116283"/>
                      <a:pt x="1408" y="98503"/>
                      <a:pt x="138" y="81993"/>
                    </a:cubicBezTo>
                    <a:cubicBezTo>
                      <a:pt x="-1132" y="64213"/>
                      <a:pt x="6488" y="42623"/>
                      <a:pt x="16648" y="28653"/>
                    </a:cubicBezTo>
                    <a:cubicBezTo>
                      <a:pt x="26808" y="15953"/>
                      <a:pt x="47128" y="3253"/>
                      <a:pt x="63638" y="713"/>
                    </a:cubicBezTo>
                    <a:cubicBezTo>
                      <a:pt x="80148" y="-3097"/>
                      <a:pt x="118248" y="9603"/>
                      <a:pt x="118248" y="9603"/>
                    </a:cubicBezTo>
                  </a:path>
                </a:pathLst>
              </a:custGeom>
              <a:solidFill>
                <a:srgbClr val="FFA629">
                  <a:alpha val="86667"/>
                </a:srgbClr>
              </a:solidFill>
              <a:ln cap="sq">
                <a:noFill/>
                <a:prstDash val="solid"/>
                <a:miter/>
              </a:ln>
            </p:spPr>
          </p:sp>
        </p:grpSp>
        <p:grpSp>
          <p:nvGrpSpPr>
            <p:cNvPr name="Group 49" id="49"/>
            <p:cNvGrpSpPr/>
            <p:nvPr/>
          </p:nvGrpSpPr>
          <p:grpSpPr>
            <a:xfrm rot="0">
              <a:off x="5975263" y="6297195"/>
              <a:ext cx="499158" cy="570699"/>
              <a:chOff x="0" y="0"/>
              <a:chExt cx="389890" cy="445770"/>
            </a:xfrm>
          </p:grpSpPr>
          <p:sp>
            <p:nvSpPr>
              <p:cNvPr name="Freeform 50" id="50"/>
              <p:cNvSpPr/>
              <p:nvPr/>
            </p:nvSpPr>
            <p:spPr>
              <a:xfrm flipH="false" flipV="false" rot="0">
                <a:off x="50800" y="50800"/>
                <a:ext cx="288779" cy="344170"/>
              </a:xfrm>
              <a:custGeom>
                <a:avLst/>
                <a:gdLst/>
                <a:ahLst/>
                <a:cxnLst/>
                <a:rect r="r" b="b" t="t" l="l"/>
                <a:pathLst>
                  <a:path h="344170" w="288779">
                    <a:moveTo>
                      <a:pt x="17780" y="219710"/>
                    </a:moveTo>
                    <a:cubicBezTo>
                      <a:pt x="124460" y="92710"/>
                      <a:pt x="142240" y="38100"/>
                      <a:pt x="165100" y="17780"/>
                    </a:cubicBezTo>
                    <a:cubicBezTo>
                      <a:pt x="180340" y="6350"/>
                      <a:pt x="194310" y="1270"/>
                      <a:pt x="209550" y="0"/>
                    </a:cubicBezTo>
                    <a:cubicBezTo>
                      <a:pt x="224790" y="0"/>
                      <a:pt x="243840" y="5080"/>
                      <a:pt x="255270" y="12700"/>
                    </a:cubicBezTo>
                    <a:cubicBezTo>
                      <a:pt x="267970" y="21590"/>
                      <a:pt x="279400" y="36830"/>
                      <a:pt x="284480" y="50800"/>
                    </a:cubicBezTo>
                    <a:cubicBezTo>
                      <a:pt x="289560" y="64770"/>
                      <a:pt x="290830" y="83820"/>
                      <a:pt x="284480" y="99060"/>
                    </a:cubicBezTo>
                    <a:cubicBezTo>
                      <a:pt x="276860" y="116840"/>
                      <a:pt x="252730" y="139700"/>
                      <a:pt x="233680" y="146050"/>
                    </a:cubicBezTo>
                    <a:cubicBezTo>
                      <a:pt x="219710" y="152400"/>
                      <a:pt x="200660" y="149860"/>
                      <a:pt x="186690" y="143510"/>
                    </a:cubicBezTo>
                    <a:cubicBezTo>
                      <a:pt x="172720" y="138430"/>
                      <a:pt x="157480" y="128270"/>
                      <a:pt x="149860" y="113030"/>
                    </a:cubicBezTo>
                    <a:cubicBezTo>
                      <a:pt x="142240" y="96520"/>
                      <a:pt x="139700" y="62230"/>
                      <a:pt x="146050" y="43180"/>
                    </a:cubicBezTo>
                    <a:cubicBezTo>
                      <a:pt x="152400" y="29210"/>
                      <a:pt x="166370" y="16510"/>
                      <a:pt x="179070" y="8890"/>
                    </a:cubicBezTo>
                    <a:cubicBezTo>
                      <a:pt x="191770" y="2540"/>
                      <a:pt x="210820" y="-1270"/>
                      <a:pt x="226060" y="1270"/>
                    </a:cubicBezTo>
                    <a:cubicBezTo>
                      <a:pt x="241300" y="3810"/>
                      <a:pt x="257810" y="12700"/>
                      <a:pt x="267970" y="24130"/>
                    </a:cubicBezTo>
                    <a:cubicBezTo>
                      <a:pt x="278130" y="34290"/>
                      <a:pt x="285750" y="52070"/>
                      <a:pt x="288290" y="67310"/>
                    </a:cubicBezTo>
                    <a:cubicBezTo>
                      <a:pt x="289560" y="81280"/>
                      <a:pt x="287020" y="93980"/>
                      <a:pt x="278130" y="113030"/>
                    </a:cubicBezTo>
                    <a:cubicBezTo>
                      <a:pt x="257810" y="158750"/>
                      <a:pt x="176530" y="281940"/>
                      <a:pt x="133350" y="317500"/>
                    </a:cubicBezTo>
                    <a:cubicBezTo>
                      <a:pt x="110490" y="335280"/>
                      <a:pt x="88900" y="344170"/>
                      <a:pt x="68580" y="344170"/>
                    </a:cubicBezTo>
                    <a:cubicBezTo>
                      <a:pt x="52070" y="342900"/>
                      <a:pt x="31750" y="332740"/>
                      <a:pt x="20320" y="320040"/>
                    </a:cubicBezTo>
                    <a:cubicBezTo>
                      <a:pt x="8890" y="308610"/>
                      <a:pt x="1270" y="287020"/>
                      <a:pt x="0" y="270510"/>
                    </a:cubicBezTo>
                    <a:cubicBezTo>
                      <a:pt x="0" y="254000"/>
                      <a:pt x="17780" y="219710"/>
                      <a:pt x="17780" y="219710"/>
                    </a:cubicBezTo>
                  </a:path>
                </a:pathLst>
              </a:custGeom>
              <a:solidFill>
                <a:srgbClr val="FFA629">
                  <a:alpha val="86667"/>
                </a:srgbClr>
              </a:solidFill>
              <a:ln cap="sq">
                <a:noFill/>
                <a:prstDash val="solid"/>
                <a:miter/>
              </a:ln>
            </p:spPr>
          </p:sp>
        </p:grpSp>
        <p:grpSp>
          <p:nvGrpSpPr>
            <p:cNvPr name="Group 51" id="51"/>
            <p:cNvGrpSpPr/>
            <p:nvPr/>
          </p:nvGrpSpPr>
          <p:grpSpPr>
            <a:xfrm rot="0">
              <a:off x="1126764" y="843853"/>
              <a:ext cx="705650" cy="1451948"/>
              <a:chOff x="0" y="0"/>
              <a:chExt cx="551180" cy="1134110"/>
            </a:xfrm>
          </p:grpSpPr>
          <p:sp>
            <p:nvSpPr>
              <p:cNvPr name="Freeform 52" id="52"/>
              <p:cNvSpPr/>
              <p:nvPr/>
            </p:nvSpPr>
            <p:spPr>
              <a:xfrm flipH="false" flipV="false" rot="0">
                <a:off x="49623" y="50564"/>
                <a:ext cx="452190" cy="1032995"/>
              </a:xfrm>
              <a:custGeom>
                <a:avLst/>
                <a:gdLst/>
                <a:ahLst/>
                <a:cxnLst/>
                <a:rect r="r" b="b" t="t" l="l"/>
                <a:pathLst>
                  <a:path h="1032995" w="452190">
                    <a:moveTo>
                      <a:pt x="143417" y="54846"/>
                    </a:moveTo>
                    <a:cubicBezTo>
                      <a:pt x="260257" y="532366"/>
                      <a:pt x="316137" y="586976"/>
                      <a:pt x="351697" y="669526"/>
                    </a:cubicBezTo>
                    <a:cubicBezTo>
                      <a:pt x="392337" y="760966"/>
                      <a:pt x="460917" y="912096"/>
                      <a:pt x="450757" y="970516"/>
                    </a:cubicBezTo>
                    <a:cubicBezTo>
                      <a:pt x="445677" y="998456"/>
                      <a:pt x="424087" y="1017506"/>
                      <a:pt x="407577" y="1026396"/>
                    </a:cubicBezTo>
                    <a:cubicBezTo>
                      <a:pt x="393607" y="1034016"/>
                      <a:pt x="374557" y="1034016"/>
                      <a:pt x="360587" y="1031476"/>
                    </a:cubicBezTo>
                    <a:cubicBezTo>
                      <a:pt x="345347" y="1027666"/>
                      <a:pt x="328837" y="1017506"/>
                      <a:pt x="319947" y="1006076"/>
                    </a:cubicBezTo>
                    <a:cubicBezTo>
                      <a:pt x="309787" y="994646"/>
                      <a:pt x="302167" y="978136"/>
                      <a:pt x="302167" y="961626"/>
                    </a:cubicBezTo>
                    <a:cubicBezTo>
                      <a:pt x="303437" y="942576"/>
                      <a:pt x="316137" y="910826"/>
                      <a:pt x="332647" y="898126"/>
                    </a:cubicBezTo>
                    <a:cubicBezTo>
                      <a:pt x="349157" y="886696"/>
                      <a:pt x="382177" y="881616"/>
                      <a:pt x="401227" y="887966"/>
                    </a:cubicBezTo>
                    <a:cubicBezTo>
                      <a:pt x="420277" y="894316"/>
                      <a:pt x="441867" y="920986"/>
                      <a:pt x="449487" y="938766"/>
                    </a:cubicBezTo>
                    <a:cubicBezTo>
                      <a:pt x="454567" y="954006"/>
                      <a:pt x="452027" y="973056"/>
                      <a:pt x="445677" y="987026"/>
                    </a:cubicBezTo>
                    <a:cubicBezTo>
                      <a:pt x="440597" y="1000996"/>
                      <a:pt x="427897" y="1014966"/>
                      <a:pt x="415197" y="1022586"/>
                    </a:cubicBezTo>
                    <a:cubicBezTo>
                      <a:pt x="401227" y="1030206"/>
                      <a:pt x="383447" y="1034016"/>
                      <a:pt x="368207" y="1032746"/>
                    </a:cubicBezTo>
                    <a:cubicBezTo>
                      <a:pt x="352967" y="1030206"/>
                      <a:pt x="337727" y="1025126"/>
                      <a:pt x="325027" y="1012426"/>
                    </a:cubicBezTo>
                    <a:cubicBezTo>
                      <a:pt x="303437" y="990836"/>
                      <a:pt x="283117" y="934956"/>
                      <a:pt x="271687" y="899396"/>
                    </a:cubicBezTo>
                    <a:cubicBezTo>
                      <a:pt x="262797" y="868916"/>
                      <a:pt x="265337" y="840976"/>
                      <a:pt x="257717" y="813036"/>
                    </a:cubicBezTo>
                    <a:cubicBezTo>
                      <a:pt x="250097" y="785096"/>
                      <a:pt x="241207" y="767316"/>
                      <a:pt x="225967" y="734296"/>
                    </a:cubicBezTo>
                    <a:cubicBezTo>
                      <a:pt x="198027" y="673336"/>
                      <a:pt x="123097" y="547606"/>
                      <a:pt x="97697" y="477756"/>
                    </a:cubicBezTo>
                    <a:cubicBezTo>
                      <a:pt x="81187" y="433306"/>
                      <a:pt x="79917" y="410446"/>
                      <a:pt x="68487" y="362186"/>
                    </a:cubicBezTo>
                    <a:cubicBezTo>
                      <a:pt x="49437" y="284716"/>
                      <a:pt x="-8983" y="109456"/>
                      <a:pt x="1177" y="54846"/>
                    </a:cubicBezTo>
                    <a:cubicBezTo>
                      <a:pt x="6257" y="33256"/>
                      <a:pt x="18957" y="21826"/>
                      <a:pt x="30387" y="12936"/>
                    </a:cubicBezTo>
                    <a:cubicBezTo>
                      <a:pt x="40547" y="5316"/>
                      <a:pt x="50707" y="236"/>
                      <a:pt x="63407" y="236"/>
                    </a:cubicBezTo>
                    <a:cubicBezTo>
                      <a:pt x="78647" y="-1034"/>
                      <a:pt x="100237" y="2776"/>
                      <a:pt x="114207" y="12936"/>
                    </a:cubicBezTo>
                    <a:cubicBezTo>
                      <a:pt x="126907" y="21826"/>
                      <a:pt x="143417" y="54846"/>
                      <a:pt x="143417" y="54846"/>
                    </a:cubicBezTo>
                  </a:path>
                </a:pathLst>
              </a:custGeom>
              <a:solidFill>
                <a:srgbClr val="FFA629">
                  <a:alpha val="86667"/>
                </a:srgbClr>
              </a:solidFill>
              <a:ln cap="sq">
                <a:noFill/>
                <a:prstDash val="solid"/>
                <a:miter/>
              </a:ln>
            </p:spPr>
          </p:sp>
        </p:grpSp>
        <p:grpSp>
          <p:nvGrpSpPr>
            <p:cNvPr name="Group 53" id="53"/>
            <p:cNvGrpSpPr/>
            <p:nvPr/>
          </p:nvGrpSpPr>
          <p:grpSpPr>
            <a:xfrm rot="0">
              <a:off x="3580280" y="1349515"/>
              <a:ext cx="442251" cy="1682829"/>
              <a:chOff x="0" y="0"/>
              <a:chExt cx="345440" cy="1314450"/>
            </a:xfrm>
          </p:grpSpPr>
          <p:sp>
            <p:nvSpPr>
              <p:cNvPr name="Freeform 54" id="54"/>
              <p:cNvSpPr/>
              <p:nvPr/>
            </p:nvSpPr>
            <p:spPr>
              <a:xfrm flipH="false" flipV="false" rot="0">
                <a:off x="49380" y="50371"/>
                <a:ext cx="245197" cy="1213279"/>
              </a:xfrm>
              <a:custGeom>
                <a:avLst/>
                <a:gdLst/>
                <a:ahLst/>
                <a:cxnLst/>
                <a:rect r="r" b="b" t="t" l="l"/>
                <a:pathLst>
                  <a:path h="1213279" w="245197">
                    <a:moveTo>
                      <a:pt x="109370" y="1154859"/>
                    </a:moveTo>
                    <a:cubicBezTo>
                      <a:pt x="71270" y="846249"/>
                      <a:pt x="75080" y="726869"/>
                      <a:pt x="63650" y="598599"/>
                    </a:cubicBezTo>
                    <a:cubicBezTo>
                      <a:pt x="50950" y="441119"/>
                      <a:pt x="-10010" y="157909"/>
                      <a:pt x="1420" y="72819"/>
                    </a:cubicBezTo>
                    <a:cubicBezTo>
                      <a:pt x="5230" y="43609"/>
                      <a:pt x="11580" y="27099"/>
                      <a:pt x="24280" y="15669"/>
                    </a:cubicBezTo>
                    <a:cubicBezTo>
                      <a:pt x="33170" y="5509"/>
                      <a:pt x="49680" y="429"/>
                      <a:pt x="62380" y="429"/>
                    </a:cubicBezTo>
                    <a:cubicBezTo>
                      <a:pt x="76350" y="-841"/>
                      <a:pt x="91590" y="2969"/>
                      <a:pt x="103020" y="11859"/>
                    </a:cubicBezTo>
                    <a:cubicBezTo>
                      <a:pt x="115720" y="22019"/>
                      <a:pt x="129690" y="48689"/>
                      <a:pt x="130960" y="65199"/>
                    </a:cubicBezTo>
                    <a:cubicBezTo>
                      <a:pt x="132230" y="79169"/>
                      <a:pt x="127150" y="94409"/>
                      <a:pt x="116990" y="104569"/>
                    </a:cubicBezTo>
                    <a:cubicBezTo>
                      <a:pt x="106830" y="117269"/>
                      <a:pt x="80160" y="131239"/>
                      <a:pt x="62380" y="129969"/>
                    </a:cubicBezTo>
                    <a:cubicBezTo>
                      <a:pt x="44600" y="129969"/>
                      <a:pt x="19200" y="112189"/>
                      <a:pt x="10310" y="98219"/>
                    </a:cubicBezTo>
                    <a:cubicBezTo>
                      <a:pt x="1420" y="86789"/>
                      <a:pt x="150" y="71549"/>
                      <a:pt x="1420" y="57579"/>
                    </a:cubicBezTo>
                    <a:cubicBezTo>
                      <a:pt x="2690" y="44879"/>
                      <a:pt x="9040" y="29639"/>
                      <a:pt x="19200" y="20749"/>
                    </a:cubicBezTo>
                    <a:cubicBezTo>
                      <a:pt x="28090" y="10589"/>
                      <a:pt x="42060" y="2969"/>
                      <a:pt x="56030" y="429"/>
                    </a:cubicBezTo>
                    <a:cubicBezTo>
                      <a:pt x="68730" y="-841"/>
                      <a:pt x="85240" y="429"/>
                      <a:pt x="96670" y="8049"/>
                    </a:cubicBezTo>
                    <a:cubicBezTo>
                      <a:pt x="110640" y="16939"/>
                      <a:pt x="120800" y="29639"/>
                      <a:pt x="130960" y="58849"/>
                    </a:cubicBezTo>
                    <a:cubicBezTo>
                      <a:pt x="170330" y="169339"/>
                      <a:pt x="185570" y="733219"/>
                      <a:pt x="209700" y="927529"/>
                    </a:cubicBezTo>
                    <a:cubicBezTo>
                      <a:pt x="221130" y="1026589"/>
                      <a:pt x="251610" y="1105329"/>
                      <a:pt x="243990" y="1151049"/>
                    </a:cubicBezTo>
                    <a:cubicBezTo>
                      <a:pt x="241450" y="1171369"/>
                      <a:pt x="233830" y="1184069"/>
                      <a:pt x="223670" y="1194229"/>
                    </a:cubicBezTo>
                    <a:cubicBezTo>
                      <a:pt x="212240" y="1204389"/>
                      <a:pt x="193190" y="1212009"/>
                      <a:pt x="179220" y="1213279"/>
                    </a:cubicBezTo>
                    <a:cubicBezTo>
                      <a:pt x="163980" y="1213279"/>
                      <a:pt x="144930" y="1206929"/>
                      <a:pt x="133500" y="1196769"/>
                    </a:cubicBezTo>
                    <a:cubicBezTo>
                      <a:pt x="120800" y="1187879"/>
                      <a:pt x="109370" y="1154859"/>
                      <a:pt x="109370" y="1154859"/>
                    </a:cubicBezTo>
                  </a:path>
                </a:pathLst>
              </a:custGeom>
              <a:solidFill>
                <a:srgbClr val="FFA629">
                  <a:alpha val="86667"/>
                </a:srgbClr>
              </a:solidFill>
              <a:ln cap="sq">
                <a:noFill/>
                <a:prstDash val="solid"/>
                <a:miter/>
              </a:ln>
            </p:spPr>
          </p:sp>
        </p:grpSp>
        <p:grpSp>
          <p:nvGrpSpPr>
            <p:cNvPr name="Group 55" id="55"/>
            <p:cNvGrpSpPr/>
            <p:nvPr/>
          </p:nvGrpSpPr>
          <p:grpSpPr>
            <a:xfrm rot="0">
              <a:off x="2547820" y="599965"/>
              <a:ext cx="1227571" cy="1053597"/>
              <a:chOff x="0" y="0"/>
              <a:chExt cx="958850" cy="822960"/>
            </a:xfrm>
          </p:grpSpPr>
          <p:sp>
            <p:nvSpPr>
              <p:cNvPr name="Freeform 56" id="56"/>
              <p:cNvSpPr/>
              <p:nvPr/>
            </p:nvSpPr>
            <p:spPr>
              <a:xfrm flipH="false" flipV="false" rot="0">
                <a:off x="50613" y="50800"/>
                <a:ext cx="859462" cy="721553"/>
              </a:xfrm>
              <a:custGeom>
                <a:avLst/>
                <a:gdLst/>
                <a:ahLst/>
                <a:cxnLst/>
                <a:rect r="r" b="b" t="t" l="l"/>
                <a:pathLst>
                  <a:path h="721553" w="859462">
                    <a:moveTo>
                      <a:pt x="734247" y="697230"/>
                    </a:moveTo>
                    <a:cubicBezTo>
                      <a:pt x="467547" y="417830"/>
                      <a:pt x="448497" y="401320"/>
                      <a:pt x="407857" y="373380"/>
                    </a:cubicBezTo>
                    <a:cubicBezTo>
                      <a:pt x="353247" y="335280"/>
                      <a:pt x="266887" y="295910"/>
                      <a:pt x="200847" y="252730"/>
                    </a:cubicBezTo>
                    <a:cubicBezTo>
                      <a:pt x="137347" y="210820"/>
                      <a:pt x="47177" y="158750"/>
                      <a:pt x="19237" y="118110"/>
                    </a:cubicBezTo>
                    <a:cubicBezTo>
                      <a:pt x="3997" y="96520"/>
                      <a:pt x="-1083" y="73660"/>
                      <a:pt x="187" y="55880"/>
                    </a:cubicBezTo>
                    <a:cubicBezTo>
                      <a:pt x="2727" y="40640"/>
                      <a:pt x="11617" y="26670"/>
                      <a:pt x="23047" y="17780"/>
                    </a:cubicBezTo>
                    <a:cubicBezTo>
                      <a:pt x="33207" y="7620"/>
                      <a:pt x="48447" y="0"/>
                      <a:pt x="63687" y="0"/>
                    </a:cubicBezTo>
                    <a:cubicBezTo>
                      <a:pt x="81467" y="0"/>
                      <a:pt x="110677" y="12700"/>
                      <a:pt x="123377" y="26670"/>
                    </a:cubicBezTo>
                    <a:cubicBezTo>
                      <a:pt x="133537" y="36830"/>
                      <a:pt x="137347" y="54610"/>
                      <a:pt x="137347" y="68580"/>
                    </a:cubicBezTo>
                    <a:cubicBezTo>
                      <a:pt x="138617" y="82550"/>
                      <a:pt x="132267" y="99060"/>
                      <a:pt x="124647" y="110490"/>
                    </a:cubicBezTo>
                    <a:cubicBezTo>
                      <a:pt x="115757" y="121920"/>
                      <a:pt x="101787" y="132080"/>
                      <a:pt x="87817" y="135890"/>
                    </a:cubicBezTo>
                    <a:cubicBezTo>
                      <a:pt x="75117" y="139700"/>
                      <a:pt x="57337" y="140970"/>
                      <a:pt x="43367" y="134620"/>
                    </a:cubicBezTo>
                    <a:cubicBezTo>
                      <a:pt x="28127" y="127000"/>
                      <a:pt x="5267" y="104140"/>
                      <a:pt x="1457" y="85090"/>
                    </a:cubicBezTo>
                    <a:cubicBezTo>
                      <a:pt x="-3623" y="67310"/>
                      <a:pt x="6537" y="36830"/>
                      <a:pt x="16697" y="22860"/>
                    </a:cubicBezTo>
                    <a:cubicBezTo>
                      <a:pt x="26857" y="10160"/>
                      <a:pt x="42097" y="3810"/>
                      <a:pt x="56067" y="1270"/>
                    </a:cubicBezTo>
                    <a:cubicBezTo>
                      <a:pt x="70037" y="-1270"/>
                      <a:pt x="81467" y="0"/>
                      <a:pt x="100517" y="7620"/>
                    </a:cubicBezTo>
                    <a:cubicBezTo>
                      <a:pt x="138617" y="24130"/>
                      <a:pt x="203387" y="99060"/>
                      <a:pt x="263077" y="140970"/>
                    </a:cubicBezTo>
                    <a:cubicBezTo>
                      <a:pt x="330387" y="187960"/>
                      <a:pt x="428177" y="232410"/>
                      <a:pt x="487867" y="273050"/>
                    </a:cubicBezTo>
                    <a:cubicBezTo>
                      <a:pt x="531047" y="303530"/>
                      <a:pt x="556447" y="326390"/>
                      <a:pt x="593277" y="358140"/>
                    </a:cubicBezTo>
                    <a:cubicBezTo>
                      <a:pt x="636457" y="393700"/>
                      <a:pt x="684717" y="435610"/>
                      <a:pt x="726627" y="478790"/>
                    </a:cubicBezTo>
                    <a:cubicBezTo>
                      <a:pt x="771077" y="521970"/>
                      <a:pt x="834577" y="580390"/>
                      <a:pt x="851087" y="617220"/>
                    </a:cubicBezTo>
                    <a:cubicBezTo>
                      <a:pt x="859977" y="637540"/>
                      <a:pt x="861247" y="652780"/>
                      <a:pt x="857437" y="668020"/>
                    </a:cubicBezTo>
                    <a:cubicBezTo>
                      <a:pt x="853627" y="683260"/>
                      <a:pt x="840927" y="699770"/>
                      <a:pt x="828227" y="708660"/>
                    </a:cubicBezTo>
                    <a:cubicBezTo>
                      <a:pt x="815527" y="717550"/>
                      <a:pt x="795207" y="722630"/>
                      <a:pt x="778697" y="721360"/>
                    </a:cubicBezTo>
                    <a:cubicBezTo>
                      <a:pt x="763457" y="718820"/>
                      <a:pt x="734247" y="697230"/>
                      <a:pt x="734247" y="697230"/>
                    </a:cubicBezTo>
                  </a:path>
                </a:pathLst>
              </a:custGeom>
              <a:solidFill>
                <a:srgbClr val="FFA629">
                  <a:alpha val="86667"/>
                </a:srgbClr>
              </a:solidFill>
              <a:ln cap="sq">
                <a:noFill/>
                <a:prstDash val="solid"/>
                <a:miter/>
              </a:ln>
            </p:spPr>
          </p:sp>
        </p:grpSp>
        <p:grpSp>
          <p:nvGrpSpPr>
            <p:cNvPr name="Group 57" id="57"/>
            <p:cNvGrpSpPr/>
            <p:nvPr/>
          </p:nvGrpSpPr>
          <p:grpSpPr>
            <a:xfrm rot="0">
              <a:off x="234133" y="1554381"/>
              <a:ext cx="427617" cy="2375472"/>
              <a:chOff x="0" y="0"/>
              <a:chExt cx="334010" cy="1855470"/>
            </a:xfrm>
          </p:grpSpPr>
          <p:sp>
            <p:nvSpPr>
              <p:cNvPr name="Freeform 58" id="58"/>
              <p:cNvSpPr/>
              <p:nvPr/>
            </p:nvSpPr>
            <p:spPr>
              <a:xfrm flipH="false" flipV="false" rot="0">
                <a:off x="42974" y="50607"/>
                <a:ext cx="238966" cy="1753440"/>
              </a:xfrm>
              <a:custGeom>
                <a:avLst/>
                <a:gdLst/>
                <a:ahLst/>
                <a:cxnLst/>
                <a:rect r="r" b="b" t="t" l="l"/>
                <a:pathLst>
                  <a:path h="1753440" w="238966">
                    <a:moveTo>
                      <a:pt x="238966" y="71313"/>
                    </a:moveTo>
                    <a:cubicBezTo>
                      <a:pt x="223726" y="844743"/>
                      <a:pt x="179276" y="1036513"/>
                      <a:pt x="167846" y="1214313"/>
                    </a:cubicBezTo>
                    <a:cubicBezTo>
                      <a:pt x="156416" y="1375603"/>
                      <a:pt x="183086" y="1594043"/>
                      <a:pt x="161496" y="1676593"/>
                    </a:cubicBezTo>
                    <a:cubicBezTo>
                      <a:pt x="152606" y="1708343"/>
                      <a:pt x="143716" y="1727393"/>
                      <a:pt x="127206" y="1740093"/>
                    </a:cubicBezTo>
                    <a:cubicBezTo>
                      <a:pt x="114506" y="1750253"/>
                      <a:pt x="96726" y="1755333"/>
                      <a:pt x="80216" y="1752793"/>
                    </a:cubicBezTo>
                    <a:cubicBezTo>
                      <a:pt x="59896" y="1750253"/>
                      <a:pt x="30686" y="1732473"/>
                      <a:pt x="17986" y="1715963"/>
                    </a:cubicBezTo>
                    <a:cubicBezTo>
                      <a:pt x="9096" y="1703263"/>
                      <a:pt x="6556" y="1682943"/>
                      <a:pt x="7826" y="1667703"/>
                    </a:cubicBezTo>
                    <a:cubicBezTo>
                      <a:pt x="9096" y="1652463"/>
                      <a:pt x="16716" y="1634683"/>
                      <a:pt x="28146" y="1623253"/>
                    </a:cubicBezTo>
                    <a:cubicBezTo>
                      <a:pt x="43386" y="1610553"/>
                      <a:pt x="76406" y="1596583"/>
                      <a:pt x="96726" y="1600393"/>
                    </a:cubicBezTo>
                    <a:cubicBezTo>
                      <a:pt x="118316" y="1604203"/>
                      <a:pt x="144986" y="1627063"/>
                      <a:pt x="153876" y="1643573"/>
                    </a:cubicBezTo>
                    <a:cubicBezTo>
                      <a:pt x="162766" y="1658813"/>
                      <a:pt x="162766" y="1677863"/>
                      <a:pt x="160226" y="1693103"/>
                    </a:cubicBezTo>
                    <a:cubicBezTo>
                      <a:pt x="156416" y="1708343"/>
                      <a:pt x="146256" y="1724853"/>
                      <a:pt x="134826" y="1735013"/>
                    </a:cubicBezTo>
                    <a:cubicBezTo>
                      <a:pt x="122126" y="1745173"/>
                      <a:pt x="104346" y="1752793"/>
                      <a:pt x="89106" y="1752793"/>
                    </a:cubicBezTo>
                    <a:cubicBezTo>
                      <a:pt x="72596" y="1754063"/>
                      <a:pt x="53546" y="1750253"/>
                      <a:pt x="40846" y="1740093"/>
                    </a:cubicBezTo>
                    <a:cubicBezTo>
                      <a:pt x="25606" y="1727393"/>
                      <a:pt x="15446" y="1708343"/>
                      <a:pt x="7826" y="1676593"/>
                    </a:cubicBezTo>
                    <a:cubicBezTo>
                      <a:pt x="-9954" y="1601663"/>
                      <a:pt x="6556" y="1408623"/>
                      <a:pt x="17986" y="1276543"/>
                    </a:cubicBezTo>
                    <a:cubicBezTo>
                      <a:pt x="29416" y="1145733"/>
                      <a:pt x="64976" y="1003493"/>
                      <a:pt x="78946" y="890463"/>
                    </a:cubicBezTo>
                    <a:cubicBezTo>
                      <a:pt x="89106" y="802833"/>
                      <a:pt x="95456" y="753303"/>
                      <a:pt x="99266" y="656783"/>
                    </a:cubicBezTo>
                    <a:cubicBezTo>
                      <a:pt x="106886" y="503113"/>
                      <a:pt x="72596" y="136083"/>
                      <a:pt x="97996" y="53533"/>
                    </a:cubicBezTo>
                    <a:cubicBezTo>
                      <a:pt x="105616" y="30673"/>
                      <a:pt x="114506" y="21783"/>
                      <a:pt x="127206" y="12893"/>
                    </a:cubicBezTo>
                    <a:cubicBezTo>
                      <a:pt x="139906" y="4003"/>
                      <a:pt x="160226" y="-1077"/>
                      <a:pt x="175466" y="193"/>
                    </a:cubicBezTo>
                    <a:cubicBezTo>
                      <a:pt x="191976" y="2733"/>
                      <a:pt x="209756" y="11623"/>
                      <a:pt x="221186" y="24323"/>
                    </a:cubicBezTo>
                    <a:cubicBezTo>
                      <a:pt x="231346" y="35753"/>
                      <a:pt x="238966" y="71313"/>
                      <a:pt x="238966" y="71313"/>
                    </a:cubicBezTo>
                  </a:path>
                </a:pathLst>
              </a:custGeom>
              <a:solidFill>
                <a:srgbClr val="FFA629">
                  <a:alpha val="86667"/>
                </a:srgbClr>
              </a:solidFill>
              <a:ln cap="sq">
                <a:noFill/>
                <a:prstDash val="solid"/>
                <a:miter/>
              </a:ln>
            </p:spPr>
          </p:sp>
        </p:grpSp>
        <p:grpSp>
          <p:nvGrpSpPr>
            <p:cNvPr name="Group 59" id="59"/>
            <p:cNvGrpSpPr/>
            <p:nvPr/>
          </p:nvGrpSpPr>
          <p:grpSpPr>
            <a:xfrm rot="0">
              <a:off x="239011" y="4032286"/>
              <a:ext cx="1596655" cy="534928"/>
              <a:chOff x="0" y="0"/>
              <a:chExt cx="1247140" cy="417830"/>
            </a:xfrm>
          </p:grpSpPr>
          <p:sp>
            <p:nvSpPr>
              <p:cNvPr name="Freeform 60" id="60"/>
              <p:cNvSpPr/>
              <p:nvPr/>
            </p:nvSpPr>
            <p:spPr>
              <a:xfrm flipH="false" flipV="false" rot="0">
                <a:off x="50236" y="50800"/>
                <a:ext cx="1146669" cy="314960"/>
              </a:xfrm>
              <a:custGeom>
                <a:avLst/>
                <a:gdLst/>
                <a:ahLst/>
                <a:cxnLst/>
                <a:rect r="r" b="b" t="t" l="l"/>
                <a:pathLst>
                  <a:path h="314960" w="1146669">
                    <a:moveTo>
                      <a:pt x="72954" y="0"/>
                    </a:moveTo>
                    <a:cubicBezTo>
                      <a:pt x="550474" y="16510"/>
                      <a:pt x="630484" y="39370"/>
                      <a:pt x="729544" y="63500"/>
                    </a:cubicBezTo>
                    <a:cubicBezTo>
                      <a:pt x="846384" y="92710"/>
                      <a:pt x="1047044" y="137160"/>
                      <a:pt x="1104194" y="170180"/>
                    </a:cubicBezTo>
                    <a:cubicBezTo>
                      <a:pt x="1123244" y="182880"/>
                      <a:pt x="1130864" y="191770"/>
                      <a:pt x="1138484" y="205740"/>
                    </a:cubicBezTo>
                    <a:cubicBezTo>
                      <a:pt x="1144834" y="218440"/>
                      <a:pt x="1147374" y="238760"/>
                      <a:pt x="1144834" y="254000"/>
                    </a:cubicBezTo>
                    <a:cubicBezTo>
                      <a:pt x="1141024" y="267970"/>
                      <a:pt x="1132134" y="285750"/>
                      <a:pt x="1120704" y="295910"/>
                    </a:cubicBezTo>
                    <a:cubicBezTo>
                      <a:pt x="1109274" y="306070"/>
                      <a:pt x="1091494" y="314960"/>
                      <a:pt x="1074984" y="314960"/>
                    </a:cubicBezTo>
                    <a:cubicBezTo>
                      <a:pt x="1055934" y="314960"/>
                      <a:pt x="1022914" y="302260"/>
                      <a:pt x="1010214" y="285750"/>
                    </a:cubicBezTo>
                    <a:cubicBezTo>
                      <a:pt x="997514" y="270510"/>
                      <a:pt x="992434" y="234950"/>
                      <a:pt x="997514" y="215900"/>
                    </a:cubicBezTo>
                    <a:cubicBezTo>
                      <a:pt x="1000054" y="200660"/>
                      <a:pt x="1011484" y="185420"/>
                      <a:pt x="1025454" y="176530"/>
                    </a:cubicBezTo>
                    <a:cubicBezTo>
                      <a:pt x="1041964" y="166370"/>
                      <a:pt x="1077524" y="162560"/>
                      <a:pt x="1096574" y="167640"/>
                    </a:cubicBezTo>
                    <a:cubicBezTo>
                      <a:pt x="1111814" y="171450"/>
                      <a:pt x="1125784" y="185420"/>
                      <a:pt x="1133404" y="198120"/>
                    </a:cubicBezTo>
                    <a:cubicBezTo>
                      <a:pt x="1142294" y="210820"/>
                      <a:pt x="1148644" y="228600"/>
                      <a:pt x="1146104" y="245110"/>
                    </a:cubicBezTo>
                    <a:cubicBezTo>
                      <a:pt x="1142294" y="264160"/>
                      <a:pt x="1123244" y="294640"/>
                      <a:pt x="1106734" y="304800"/>
                    </a:cubicBezTo>
                    <a:cubicBezTo>
                      <a:pt x="1092764" y="314960"/>
                      <a:pt x="1082604" y="316230"/>
                      <a:pt x="1059744" y="313690"/>
                    </a:cubicBezTo>
                    <a:cubicBezTo>
                      <a:pt x="983544" y="309880"/>
                      <a:pt x="702874" y="193040"/>
                      <a:pt x="591114" y="165100"/>
                    </a:cubicBezTo>
                    <a:cubicBezTo>
                      <a:pt x="530154" y="151130"/>
                      <a:pt x="507294" y="146050"/>
                      <a:pt x="447604" y="140970"/>
                    </a:cubicBezTo>
                    <a:cubicBezTo>
                      <a:pt x="349814" y="133350"/>
                      <a:pt x="119944" y="163830"/>
                      <a:pt x="56444" y="143510"/>
                    </a:cubicBezTo>
                    <a:cubicBezTo>
                      <a:pt x="32314" y="137160"/>
                      <a:pt x="22154" y="128270"/>
                      <a:pt x="13264" y="114300"/>
                    </a:cubicBezTo>
                    <a:cubicBezTo>
                      <a:pt x="4374" y="101600"/>
                      <a:pt x="-1976" y="80010"/>
                      <a:pt x="564" y="63500"/>
                    </a:cubicBezTo>
                    <a:cubicBezTo>
                      <a:pt x="3104" y="48260"/>
                      <a:pt x="11994" y="29210"/>
                      <a:pt x="24694" y="17780"/>
                    </a:cubicBezTo>
                    <a:cubicBezTo>
                      <a:pt x="37394" y="7620"/>
                      <a:pt x="72954" y="0"/>
                      <a:pt x="72954" y="0"/>
                    </a:cubicBezTo>
                  </a:path>
                </a:pathLst>
              </a:custGeom>
              <a:solidFill>
                <a:srgbClr val="FFA629">
                  <a:alpha val="86667"/>
                </a:srgbClr>
              </a:solidFill>
              <a:ln cap="sq">
                <a:noFill/>
                <a:prstDash val="solid"/>
                <a:miter/>
              </a:ln>
            </p:spPr>
          </p:sp>
        </p:grpSp>
      </p:grpSp>
      <p:sp>
        <p:nvSpPr>
          <p:cNvPr name="TextBox 61" id="61"/>
          <p:cNvSpPr txBox="true"/>
          <p:nvPr/>
        </p:nvSpPr>
        <p:spPr>
          <a:xfrm rot="0">
            <a:off x="9144000" y="3452557"/>
            <a:ext cx="9249702" cy="2926579"/>
          </a:xfrm>
          <a:prstGeom prst="rect">
            <a:avLst/>
          </a:prstGeom>
        </p:spPr>
        <p:txBody>
          <a:bodyPr anchor="t" rtlCol="false" tIns="0" lIns="0" bIns="0" rIns="0">
            <a:spAutoFit/>
          </a:bodyPr>
          <a:lstStyle/>
          <a:p>
            <a:pPr algn="ctr">
              <a:lnSpc>
                <a:spcPts val="21844"/>
              </a:lnSpc>
            </a:pPr>
            <a:r>
              <a:rPr lang="en-US" b="true" sz="21844">
                <a:solidFill>
                  <a:srgbClr val="F9A629"/>
                </a:solidFill>
                <a:latin typeface="Big Shoulders Display Bold"/>
                <a:ea typeface="Big Shoulders Display Bold"/>
                <a:cs typeface="Big Shoulders Display Bold"/>
                <a:sym typeface="Big Shoulders Display Bold"/>
              </a:rPr>
              <a:t>BUY NOW</a:t>
            </a:r>
          </a:p>
        </p:txBody>
      </p:sp>
      <p:sp>
        <p:nvSpPr>
          <p:cNvPr name="TextBox 62" id="62"/>
          <p:cNvSpPr txBox="true"/>
          <p:nvPr/>
        </p:nvSpPr>
        <p:spPr>
          <a:xfrm rot="0">
            <a:off x="286264" y="185379"/>
            <a:ext cx="3382712" cy="493295"/>
          </a:xfrm>
          <a:prstGeom prst="rect">
            <a:avLst/>
          </a:prstGeom>
        </p:spPr>
        <p:txBody>
          <a:bodyPr anchor="t" rtlCol="false" tIns="0" lIns="0" bIns="0" rIns="0">
            <a:spAutoFit/>
          </a:bodyPr>
          <a:lstStyle/>
          <a:p>
            <a:pPr algn="l">
              <a:lnSpc>
                <a:spcPts val="3934"/>
              </a:lnSpc>
            </a:pPr>
            <a:r>
              <a:rPr lang="en-US" sz="2810">
                <a:solidFill>
                  <a:srgbClr val="000000"/>
                </a:solidFill>
                <a:latin typeface="DejaVu Serif"/>
                <a:ea typeface="DejaVu Serif"/>
                <a:cs typeface="DejaVu Serif"/>
                <a:sym typeface="DejaVu Serif"/>
              </a:rPr>
              <a:t>T&amp;Cs apply</a:t>
            </a:r>
          </a:p>
        </p:txBody>
      </p:sp>
    </p:spTree>
  </p:cSld>
  <p:clrMapOvr>
    <a:masterClrMapping/>
  </p:clrMapOvr>
  <p:transition spd="med">
    <p:push dir="l"/>
  </p:transition>
</p:sld>
</file>

<file path=ppt/slides/slide30.xml><?xml version="1.0" encoding="utf-8"?>
<p:sld xmlns:p="http://schemas.openxmlformats.org/presentationml/2006/main" xmlns:a="http://schemas.openxmlformats.org/drawingml/2006/main" xmlns:r="http://schemas.openxmlformats.org/officeDocument/2006/relationships">
  <p:cSld>
    <p:bg>
      <p:bgPr>
        <a:solidFill>
          <a:srgbClr val="E8A706"/>
        </a:solidFill>
      </p:bgPr>
    </p:bg>
    <p:spTree>
      <p:nvGrpSpPr>
        <p:cNvPr id="1" name=""/>
        <p:cNvGrpSpPr/>
        <p:nvPr/>
      </p:nvGrpSpPr>
      <p:grpSpPr>
        <a:xfrm>
          <a:off x="0" y="0"/>
          <a:ext cx="0" cy="0"/>
          <a:chOff x="0" y="0"/>
          <a:chExt cx="0" cy="0"/>
        </a:xfrm>
      </p:grpSpPr>
      <p:grpSp>
        <p:nvGrpSpPr>
          <p:cNvPr name="Group 2" id="2"/>
          <p:cNvGrpSpPr/>
          <p:nvPr/>
        </p:nvGrpSpPr>
        <p:grpSpPr>
          <a:xfrm rot="0">
            <a:off x="-1552560" y="3883420"/>
            <a:ext cx="20414837" cy="6953749"/>
            <a:chOff x="0" y="0"/>
            <a:chExt cx="27219783" cy="9271666"/>
          </a:xfrm>
        </p:grpSpPr>
        <p:sp>
          <p:nvSpPr>
            <p:cNvPr name="Freeform 3" id="3"/>
            <p:cNvSpPr/>
            <p:nvPr/>
          </p:nvSpPr>
          <p:spPr>
            <a:xfrm flipH="false" flipV="false" rot="0">
              <a:off x="0" y="0"/>
              <a:ext cx="11654734" cy="8836407"/>
            </a:xfrm>
            <a:custGeom>
              <a:avLst/>
              <a:gdLst/>
              <a:ahLst/>
              <a:cxnLst/>
              <a:rect r="r" b="b" t="t" l="l"/>
              <a:pathLst>
                <a:path h="8836407" w="11654734">
                  <a:moveTo>
                    <a:pt x="0" y="0"/>
                  </a:moveTo>
                  <a:lnTo>
                    <a:pt x="11654734" y="0"/>
                  </a:lnTo>
                  <a:lnTo>
                    <a:pt x="11654734" y="8836407"/>
                  </a:lnTo>
                  <a:lnTo>
                    <a:pt x="0" y="8836407"/>
                  </a:lnTo>
                  <a:lnTo>
                    <a:pt x="0" y="0"/>
                  </a:lnTo>
                  <a:close/>
                </a:path>
              </a:pathLst>
            </a:custGeom>
            <a:blipFill>
              <a:blip r:embed="rId2">
                <a:alphaModFix amt="55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7920310" y="2658034"/>
              <a:ext cx="9299473" cy="6239101"/>
            </a:xfrm>
            <a:custGeom>
              <a:avLst/>
              <a:gdLst/>
              <a:ahLst/>
              <a:cxnLst/>
              <a:rect r="r" b="b" t="t" l="l"/>
              <a:pathLst>
                <a:path h="6239101" w="9299473">
                  <a:moveTo>
                    <a:pt x="0" y="0"/>
                  </a:moveTo>
                  <a:lnTo>
                    <a:pt x="9299473" y="0"/>
                  </a:lnTo>
                  <a:lnTo>
                    <a:pt x="9299473" y="6239101"/>
                  </a:lnTo>
                  <a:lnTo>
                    <a:pt x="0" y="6239101"/>
                  </a:lnTo>
                  <a:lnTo>
                    <a:pt x="0" y="0"/>
                  </a:lnTo>
                  <a:close/>
                </a:path>
              </a:pathLst>
            </a:custGeom>
            <a:blipFill>
              <a:blip r:embed="rId4">
                <a:alphaModFix amt="53000"/>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8608014" y="3785266"/>
              <a:ext cx="8177561" cy="5486400"/>
            </a:xfrm>
            <a:custGeom>
              <a:avLst/>
              <a:gdLst/>
              <a:ahLst/>
              <a:cxnLst/>
              <a:rect r="r" b="b" t="t" l="l"/>
              <a:pathLst>
                <a:path h="5486400" w="8177561">
                  <a:moveTo>
                    <a:pt x="0" y="0"/>
                  </a:moveTo>
                  <a:lnTo>
                    <a:pt x="8177561" y="0"/>
                  </a:lnTo>
                  <a:lnTo>
                    <a:pt x="8177561" y="5486400"/>
                  </a:lnTo>
                  <a:lnTo>
                    <a:pt x="0" y="54864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47387" y="1311408"/>
              <a:ext cx="10499142" cy="7960258"/>
            </a:xfrm>
            <a:custGeom>
              <a:avLst/>
              <a:gdLst/>
              <a:ahLst/>
              <a:cxnLst/>
              <a:rect r="r" b="b" t="t" l="l"/>
              <a:pathLst>
                <a:path h="7960258" w="10499142">
                  <a:moveTo>
                    <a:pt x="0" y="0"/>
                  </a:moveTo>
                  <a:lnTo>
                    <a:pt x="10499142" y="0"/>
                  </a:lnTo>
                  <a:lnTo>
                    <a:pt x="10499142" y="7960258"/>
                  </a:lnTo>
                  <a:lnTo>
                    <a:pt x="0" y="796025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436289">
              <a:off x="2783366" y="6183583"/>
              <a:ext cx="575717" cy="1522329"/>
            </a:xfrm>
            <a:custGeom>
              <a:avLst/>
              <a:gdLst/>
              <a:ahLst/>
              <a:cxnLst/>
              <a:rect r="r" b="b" t="t" l="l"/>
              <a:pathLst>
                <a:path h="1522329" w="575717">
                  <a:moveTo>
                    <a:pt x="0" y="0"/>
                  </a:moveTo>
                  <a:lnTo>
                    <a:pt x="575717" y="0"/>
                  </a:lnTo>
                  <a:lnTo>
                    <a:pt x="575717" y="1522329"/>
                  </a:lnTo>
                  <a:lnTo>
                    <a:pt x="0" y="152232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832132">
              <a:off x="8609041" y="6183583"/>
              <a:ext cx="575717" cy="1522329"/>
            </a:xfrm>
            <a:custGeom>
              <a:avLst/>
              <a:gdLst/>
              <a:ahLst/>
              <a:cxnLst/>
              <a:rect r="r" b="b" t="t" l="l"/>
              <a:pathLst>
                <a:path h="1522329" w="575717">
                  <a:moveTo>
                    <a:pt x="0" y="0"/>
                  </a:moveTo>
                  <a:lnTo>
                    <a:pt x="575717" y="0"/>
                  </a:lnTo>
                  <a:lnTo>
                    <a:pt x="575717" y="1522329"/>
                  </a:lnTo>
                  <a:lnTo>
                    <a:pt x="0" y="152232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grpSp>
        <p:nvGrpSpPr>
          <p:cNvPr name="Group 9" id="9"/>
          <p:cNvGrpSpPr/>
          <p:nvPr/>
        </p:nvGrpSpPr>
        <p:grpSpPr>
          <a:xfrm rot="0">
            <a:off x="1113503" y="1028700"/>
            <a:ext cx="16060994" cy="8187198"/>
            <a:chOff x="0" y="0"/>
            <a:chExt cx="4230056" cy="2156299"/>
          </a:xfrm>
        </p:grpSpPr>
        <p:sp>
          <p:nvSpPr>
            <p:cNvPr name="Freeform 10" id="10"/>
            <p:cNvSpPr/>
            <p:nvPr/>
          </p:nvSpPr>
          <p:spPr>
            <a:xfrm flipH="false" flipV="false" rot="0">
              <a:off x="0" y="0"/>
              <a:ext cx="4230056" cy="2156299"/>
            </a:xfrm>
            <a:custGeom>
              <a:avLst/>
              <a:gdLst/>
              <a:ahLst/>
              <a:cxnLst/>
              <a:rect r="r" b="b" t="t" l="l"/>
              <a:pathLst>
                <a:path h="2156299" w="4230056">
                  <a:moveTo>
                    <a:pt x="24584" y="0"/>
                  </a:moveTo>
                  <a:lnTo>
                    <a:pt x="4205472" y="0"/>
                  </a:lnTo>
                  <a:cubicBezTo>
                    <a:pt x="4211992" y="0"/>
                    <a:pt x="4218245" y="2590"/>
                    <a:pt x="4222855" y="7200"/>
                  </a:cubicBezTo>
                  <a:cubicBezTo>
                    <a:pt x="4227466" y="11811"/>
                    <a:pt x="4230056" y="18064"/>
                    <a:pt x="4230056" y="24584"/>
                  </a:cubicBezTo>
                  <a:lnTo>
                    <a:pt x="4230056" y="2131716"/>
                  </a:lnTo>
                  <a:cubicBezTo>
                    <a:pt x="4230056" y="2138236"/>
                    <a:pt x="4227466" y="2144488"/>
                    <a:pt x="4222855" y="2149099"/>
                  </a:cubicBezTo>
                  <a:cubicBezTo>
                    <a:pt x="4218245" y="2153709"/>
                    <a:pt x="4211992" y="2156299"/>
                    <a:pt x="4205472" y="2156299"/>
                  </a:cubicBezTo>
                  <a:lnTo>
                    <a:pt x="24584" y="2156299"/>
                  </a:lnTo>
                  <a:cubicBezTo>
                    <a:pt x="18064" y="2156299"/>
                    <a:pt x="11811" y="2153709"/>
                    <a:pt x="7200" y="2149099"/>
                  </a:cubicBezTo>
                  <a:cubicBezTo>
                    <a:pt x="2590" y="2144488"/>
                    <a:pt x="0" y="2138236"/>
                    <a:pt x="0" y="2131716"/>
                  </a:cubicBezTo>
                  <a:lnTo>
                    <a:pt x="0" y="24584"/>
                  </a:lnTo>
                  <a:cubicBezTo>
                    <a:pt x="0" y="18064"/>
                    <a:pt x="2590" y="11811"/>
                    <a:pt x="7200" y="7200"/>
                  </a:cubicBezTo>
                  <a:cubicBezTo>
                    <a:pt x="11811" y="2590"/>
                    <a:pt x="18064" y="0"/>
                    <a:pt x="24584" y="0"/>
                  </a:cubicBezTo>
                  <a:close/>
                </a:path>
              </a:pathLst>
            </a:custGeom>
            <a:solidFill>
              <a:srgbClr val="B35400">
                <a:alpha val="56863"/>
              </a:srgbClr>
            </a:solidFill>
          </p:spPr>
        </p:sp>
        <p:sp>
          <p:nvSpPr>
            <p:cNvPr name="TextBox 11" id="11"/>
            <p:cNvSpPr txBox="true"/>
            <p:nvPr/>
          </p:nvSpPr>
          <p:spPr>
            <a:xfrm>
              <a:off x="0" y="-38100"/>
              <a:ext cx="4230056" cy="2194399"/>
            </a:xfrm>
            <a:prstGeom prst="rect">
              <a:avLst/>
            </a:prstGeom>
          </p:spPr>
          <p:txBody>
            <a:bodyPr anchor="ctr" rtlCol="false" tIns="50800" lIns="50800" bIns="50800" rIns="50800"/>
            <a:lstStyle/>
            <a:p>
              <a:pPr algn="ctr">
                <a:lnSpc>
                  <a:spcPts val="2659"/>
                </a:lnSpc>
                <a:spcBef>
                  <a:spcPct val="0"/>
                </a:spcBef>
              </a:pPr>
            </a:p>
          </p:txBody>
        </p:sp>
      </p:grpSp>
      <p:sp>
        <p:nvSpPr>
          <p:cNvPr name="TextBox 12" id="12"/>
          <p:cNvSpPr txBox="true"/>
          <p:nvPr/>
        </p:nvSpPr>
        <p:spPr>
          <a:xfrm rot="0">
            <a:off x="1417600" y="2520007"/>
            <a:ext cx="10295915" cy="6513181"/>
          </a:xfrm>
          <a:prstGeom prst="rect">
            <a:avLst/>
          </a:prstGeom>
        </p:spPr>
        <p:txBody>
          <a:bodyPr anchor="t" rtlCol="false" tIns="0" lIns="0" bIns="0" rIns="0">
            <a:spAutoFit/>
          </a:bodyPr>
          <a:lstStyle/>
          <a:p>
            <a:pPr algn="l">
              <a:lnSpc>
                <a:spcPts val="4305"/>
              </a:lnSpc>
            </a:pPr>
            <a:r>
              <a:rPr lang="en-US" sz="3075" b="true">
                <a:solidFill>
                  <a:srgbClr val="000000"/>
                </a:solidFill>
                <a:latin typeface="DejaVu Serif Bold"/>
                <a:ea typeface="DejaVu Serif Bold"/>
                <a:cs typeface="DejaVu Serif Bold"/>
                <a:sym typeface="DejaVu Serif Bold"/>
              </a:rPr>
              <a:t>Key points:</a:t>
            </a:r>
          </a:p>
          <a:p>
            <a:pPr algn="l" marL="664011" indent="-332005" lvl="1">
              <a:lnSpc>
                <a:spcPts val="4305"/>
              </a:lnSpc>
              <a:buFont typeface="Arial"/>
              <a:buChar char="•"/>
            </a:pPr>
            <a:r>
              <a:rPr lang="en-US" sz="3075">
                <a:solidFill>
                  <a:srgbClr val="000000"/>
                </a:solidFill>
                <a:latin typeface="DejaVu Serif"/>
                <a:ea typeface="DejaVu Serif"/>
                <a:cs typeface="DejaVu Serif"/>
                <a:sym typeface="DejaVu Serif"/>
              </a:rPr>
              <a:t>Use 3D printed materials</a:t>
            </a:r>
          </a:p>
          <a:p>
            <a:pPr algn="l" marL="664011" indent="-332005" lvl="1">
              <a:lnSpc>
                <a:spcPts val="4305"/>
              </a:lnSpc>
              <a:buFont typeface="Arial"/>
              <a:buChar char="•"/>
            </a:pPr>
            <a:r>
              <a:rPr lang="en-US" sz="3075">
                <a:solidFill>
                  <a:srgbClr val="000000"/>
                </a:solidFill>
                <a:latin typeface="DejaVu Serif"/>
                <a:ea typeface="DejaVu Serif"/>
                <a:cs typeface="DejaVu Serif"/>
                <a:sym typeface="DejaVu Serif"/>
              </a:rPr>
              <a:t>The simpler, the better</a:t>
            </a:r>
          </a:p>
          <a:p>
            <a:pPr algn="l" marL="664011" indent="-332005" lvl="1">
              <a:lnSpc>
                <a:spcPts val="4305"/>
              </a:lnSpc>
              <a:buFont typeface="Arial"/>
              <a:buChar char="•"/>
            </a:pPr>
            <a:r>
              <a:rPr lang="en-US" sz="3075">
                <a:solidFill>
                  <a:srgbClr val="000000"/>
                </a:solidFill>
                <a:latin typeface="DejaVu Serif"/>
                <a:ea typeface="DejaVu Serif"/>
                <a:cs typeface="DejaVu Serif"/>
                <a:sym typeface="DejaVu Serif"/>
              </a:rPr>
              <a:t>For underwater pressure, can use oil filled containers</a:t>
            </a:r>
          </a:p>
          <a:p>
            <a:pPr algn="l">
              <a:lnSpc>
                <a:spcPts val="4305"/>
              </a:lnSpc>
            </a:pPr>
            <a:r>
              <a:rPr lang="en-US" sz="3075" b="true">
                <a:solidFill>
                  <a:srgbClr val="000000"/>
                </a:solidFill>
                <a:latin typeface="DejaVu Serif Bold"/>
                <a:ea typeface="DejaVu Serif Bold"/>
                <a:cs typeface="DejaVu Serif Bold"/>
                <a:sym typeface="DejaVu Serif Bold"/>
              </a:rPr>
              <a:t>Problem:</a:t>
            </a:r>
          </a:p>
          <a:p>
            <a:pPr algn="l" marL="664011" indent="-332005" lvl="1">
              <a:lnSpc>
                <a:spcPts val="4305"/>
              </a:lnSpc>
              <a:buFont typeface="Arial"/>
              <a:buChar char="•"/>
            </a:pPr>
            <a:r>
              <a:rPr lang="en-US" sz="3075">
                <a:solidFill>
                  <a:srgbClr val="000000"/>
                </a:solidFill>
                <a:latin typeface="DejaVu Serif"/>
                <a:ea typeface="DejaVu Serif"/>
                <a:cs typeface="DejaVu Serif"/>
                <a:sym typeface="DejaVu Serif"/>
              </a:rPr>
              <a:t>Agrees that the problem is currently prevalent</a:t>
            </a:r>
          </a:p>
          <a:p>
            <a:pPr algn="l">
              <a:lnSpc>
                <a:spcPts val="4305"/>
              </a:lnSpc>
            </a:pPr>
            <a:r>
              <a:rPr lang="en-US" sz="3075" b="true">
                <a:solidFill>
                  <a:srgbClr val="000000"/>
                </a:solidFill>
                <a:latin typeface="DejaVu Serif Bold"/>
                <a:ea typeface="DejaVu Serif Bold"/>
                <a:cs typeface="DejaVu Serif Bold"/>
                <a:sym typeface="DejaVu Serif Bold"/>
              </a:rPr>
              <a:t>Solution:</a:t>
            </a:r>
          </a:p>
          <a:p>
            <a:pPr algn="l" marL="664011" indent="-332005" lvl="1">
              <a:lnSpc>
                <a:spcPts val="4305"/>
              </a:lnSpc>
              <a:buFont typeface="Arial"/>
              <a:buChar char="•"/>
            </a:pPr>
            <a:r>
              <a:rPr lang="en-US" sz="3075">
                <a:solidFill>
                  <a:srgbClr val="000000"/>
                </a:solidFill>
                <a:latin typeface="DejaVu Serif"/>
                <a:ea typeface="DejaVu Serif"/>
                <a:cs typeface="DejaVu Serif"/>
                <a:sym typeface="DejaVu Serif"/>
              </a:rPr>
              <a:t>Little companies have tried to use pressure sensors in claws</a:t>
            </a:r>
          </a:p>
          <a:p>
            <a:pPr algn="l" marL="664011" indent="-332005" lvl="1">
              <a:lnSpc>
                <a:spcPts val="4305"/>
              </a:lnSpc>
              <a:buFont typeface="Arial"/>
              <a:buChar char="•"/>
            </a:pPr>
            <a:r>
              <a:rPr lang="en-US" sz="3075">
                <a:solidFill>
                  <a:srgbClr val="000000"/>
                </a:solidFill>
                <a:latin typeface="DejaVu Serif"/>
                <a:ea typeface="DejaVu Serif"/>
                <a:cs typeface="DejaVu Serif"/>
                <a:sym typeface="DejaVu Serif"/>
              </a:rPr>
              <a:t>Our design is better than using a pressure collector</a:t>
            </a:r>
          </a:p>
        </p:txBody>
      </p:sp>
      <p:sp>
        <p:nvSpPr>
          <p:cNvPr name="Freeform 13" id="13"/>
          <p:cNvSpPr/>
          <p:nvPr/>
        </p:nvSpPr>
        <p:spPr>
          <a:xfrm flipH="false" flipV="false" rot="0">
            <a:off x="0" y="0"/>
            <a:ext cx="2396613" cy="2396613"/>
          </a:xfrm>
          <a:custGeom>
            <a:avLst/>
            <a:gdLst/>
            <a:ahLst/>
            <a:cxnLst/>
            <a:rect r="r" b="b" t="t" l="l"/>
            <a:pathLst>
              <a:path h="2396613" w="2396613">
                <a:moveTo>
                  <a:pt x="0" y="0"/>
                </a:moveTo>
                <a:lnTo>
                  <a:pt x="2396613" y="0"/>
                </a:lnTo>
                <a:lnTo>
                  <a:pt x="2396613" y="2396613"/>
                </a:lnTo>
                <a:lnTo>
                  <a:pt x="0" y="2396613"/>
                </a:lnTo>
                <a:lnTo>
                  <a:pt x="0" y="0"/>
                </a:lnTo>
                <a:close/>
              </a:path>
            </a:pathLst>
          </a:custGeom>
          <a:blipFill>
            <a:blip r:embed="rId8"/>
            <a:stretch>
              <a:fillRect l="-105640" t="-23315" r="-101654" b="-81175"/>
            </a:stretch>
          </a:blipFill>
        </p:spPr>
      </p:sp>
      <p:sp>
        <p:nvSpPr>
          <p:cNvPr name="TextBox 14" id="14"/>
          <p:cNvSpPr txBox="true"/>
          <p:nvPr/>
        </p:nvSpPr>
        <p:spPr>
          <a:xfrm rot="0">
            <a:off x="2601566" y="955034"/>
            <a:ext cx="14144340" cy="1641173"/>
          </a:xfrm>
          <a:prstGeom prst="rect">
            <a:avLst/>
          </a:prstGeom>
        </p:spPr>
        <p:txBody>
          <a:bodyPr anchor="t" rtlCol="false" tIns="0" lIns="0" bIns="0" rIns="0">
            <a:spAutoFit/>
          </a:bodyPr>
          <a:lstStyle/>
          <a:p>
            <a:pPr algn="ctr">
              <a:lnSpc>
                <a:spcPts val="13491"/>
              </a:lnSpc>
            </a:pPr>
            <a:r>
              <a:rPr lang="en-US" sz="9636">
                <a:solidFill>
                  <a:srgbClr val="000000"/>
                </a:solidFill>
                <a:latin typeface="Norwester"/>
                <a:ea typeface="Norwester"/>
                <a:cs typeface="Norwester"/>
                <a:sym typeface="Norwester"/>
              </a:rPr>
              <a:t>Call with Tim MacDonald</a:t>
            </a:r>
          </a:p>
        </p:txBody>
      </p:sp>
      <p:sp>
        <p:nvSpPr>
          <p:cNvPr name="Freeform 15" id="15"/>
          <p:cNvSpPr/>
          <p:nvPr/>
        </p:nvSpPr>
        <p:spPr>
          <a:xfrm flipH="false" flipV="false" rot="0">
            <a:off x="16246813" y="191292"/>
            <a:ext cx="1674816" cy="1674816"/>
          </a:xfrm>
          <a:custGeom>
            <a:avLst/>
            <a:gdLst/>
            <a:ahLst/>
            <a:cxnLst/>
            <a:rect r="r" b="b" t="t" l="l"/>
            <a:pathLst>
              <a:path h="1674816" w="1674816">
                <a:moveTo>
                  <a:pt x="0" y="0"/>
                </a:moveTo>
                <a:lnTo>
                  <a:pt x="1674817" y="0"/>
                </a:lnTo>
                <a:lnTo>
                  <a:pt x="1674817" y="1674816"/>
                </a:lnTo>
                <a:lnTo>
                  <a:pt x="0" y="1674816"/>
                </a:lnTo>
                <a:lnTo>
                  <a:pt x="0" y="0"/>
                </a:lnTo>
                <a:close/>
              </a:path>
            </a:pathLst>
          </a:custGeom>
          <a:blipFill>
            <a:blip r:embed="rId9"/>
            <a:stretch>
              <a:fillRect l="0" t="0" r="0" b="0"/>
            </a:stretch>
          </a:blipFill>
        </p:spPr>
      </p:sp>
      <p:sp>
        <p:nvSpPr>
          <p:cNvPr name="Freeform 16" id="16"/>
          <p:cNvSpPr/>
          <p:nvPr/>
        </p:nvSpPr>
        <p:spPr>
          <a:xfrm flipH="false" flipV="false" rot="0">
            <a:off x="11936503" y="2757022"/>
            <a:ext cx="4674718" cy="2869108"/>
          </a:xfrm>
          <a:custGeom>
            <a:avLst/>
            <a:gdLst/>
            <a:ahLst/>
            <a:cxnLst/>
            <a:rect r="r" b="b" t="t" l="l"/>
            <a:pathLst>
              <a:path h="2869108" w="4674718">
                <a:moveTo>
                  <a:pt x="0" y="0"/>
                </a:moveTo>
                <a:lnTo>
                  <a:pt x="4674718" y="0"/>
                </a:lnTo>
                <a:lnTo>
                  <a:pt x="4674718" y="2869108"/>
                </a:lnTo>
                <a:lnTo>
                  <a:pt x="0" y="2869108"/>
                </a:lnTo>
                <a:lnTo>
                  <a:pt x="0" y="0"/>
                </a:lnTo>
                <a:close/>
              </a:path>
            </a:pathLst>
          </a:custGeom>
          <a:blipFill>
            <a:blip r:embed="rId10"/>
            <a:stretch>
              <a:fillRect l="0" t="0" r="0" b="0"/>
            </a:stretch>
          </a:blipFill>
          <a:ln w="114300" cap="rnd">
            <a:solidFill>
              <a:srgbClr val="B35400"/>
            </a:solidFill>
            <a:prstDash val="solid"/>
            <a:round/>
          </a:ln>
        </p:spPr>
      </p:sp>
      <p:grpSp>
        <p:nvGrpSpPr>
          <p:cNvPr name="Group 17" id="17"/>
          <p:cNvGrpSpPr/>
          <p:nvPr/>
        </p:nvGrpSpPr>
        <p:grpSpPr>
          <a:xfrm rot="0">
            <a:off x="4185413" y="9377823"/>
            <a:ext cx="9917175" cy="623788"/>
            <a:chOff x="0" y="0"/>
            <a:chExt cx="1867188" cy="117446"/>
          </a:xfrm>
        </p:grpSpPr>
        <p:sp>
          <p:nvSpPr>
            <p:cNvPr name="Freeform 18" id="18"/>
            <p:cNvSpPr/>
            <p:nvPr/>
          </p:nvSpPr>
          <p:spPr>
            <a:xfrm flipH="false" flipV="false" rot="0">
              <a:off x="0" y="0"/>
              <a:ext cx="1867188" cy="117446"/>
            </a:xfrm>
            <a:custGeom>
              <a:avLst/>
              <a:gdLst/>
              <a:ahLst/>
              <a:cxnLst/>
              <a:rect r="r" b="b" t="t" l="l"/>
              <a:pathLst>
                <a:path h="117446" w="1867188">
                  <a:moveTo>
                    <a:pt x="58723" y="0"/>
                  </a:moveTo>
                  <a:lnTo>
                    <a:pt x="1808465" y="0"/>
                  </a:lnTo>
                  <a:cubicBezTo>
                    <a:pt x="1840897" y="0"/>
                    <a:pt x="1867188" y="26291"/>
                    <a:pt x="1867188" y="58723"/>
                  </a:cubicBezTo>
                  <a:lnTo>
                    <a:pt x="1867188" y="58723"/>
                  </a:lnTo>
                  <a:cubicBezTo>
                    <a:pt x="1867188" y="91155"/>
                    <a:pt x="1840897" y="117446"/>
                    <a:pt x="1808465" y="117446"/>
                  </a:cubicBezTo>
                  <a:lnTo>
                    <a:pt x="58723" y="117446"/>
                  </a:lnTo>
                  <a:cubicBezTo>
                    <a:pt x="26291" y="117446"/>
                    <a:pt x="0" y="91155"/>
                    <a:pt x="0" y="58723"/>
                  </a:cubicBezTo>
                  <a:lnTo>
                    <a:pt x="0" y="58723"/>
                  </a:lnTo>
                  <a:cubicBezTo>
                    <a:pt x="0" y="26291"/>
                    <a:pt x="26291" y="0"/>
                    <a:pt x="58723" y="0"/>
                  </a:cubicBezTo>
                  <a:close/>
                </a:path>
              </a:pathLst>
            </a:custGeom>
            <a:solidFill>
              <a:srgbClr val="FFFFFF">
                <a:alpha val="74902"/>
              </a:srgbClr>
            </a:solidFill>
          </p:spPr>
        </p:sp>
        <p:sp>
          <p:nvSpPr>
            <p:cNvPr name="TextBox 19" id="19"/>
            <p:cNvSpPr txBox="true"/>
            <p:nvPr/>
          </p:nvSpPr>
          <p:spPr>
            <a:xfrm>
              <a:off x="0" y="-352425"/>
              <a:ext cx="1867188" cy="469871"/>
            </a:xfrm>
            <a:prstGeom prst="rect">
              <a:avLst/>
            </a:prstGeom>
          </p:spPr>
          <p:txBody>
            <a:bodyPr anchor="ctr" rtlCol="false" tIns="50800" lIns="50800" bIns="50800" rIns="50800"/>
            <a:lstStyle/>
            <a:p>
              <a:pPr algn="ctr">
                <a:lnSpc>
                  <a:spcPts val="25060"/>
                </a:lnSpc>
              </a:pPr>
            </a:p>
          </p:txBody>
        </p:sp>
      </p:grpSp>
      <p:sp>
        <p:nvSpPr>
          <p:cNvPr name="TextBox 20" id="20"/>
          <p:cNvSpPr txBox="true"/>
          <p:nvPr/>
        </p:nvSpPr>
        <p:spPr>
          <a:xfrm rot="0">
            <a:off x="4407842" y="9338880"/>
            <a:ext cx="9472315" cy="615950"/>
          </a:xfrm>
          <a:prstGeom prst="rect">
            <a:avLst/>
          </a:prstGeom>
        </p:spPr>
        <p:txBody>
          <a:bodyPr anchor="t" rtlCol="false" tIns="0" lIns="0" bIns="0" rIns="0">
            <a:spAutoFit/>
          </a:bodyPr>
          <a:lstStyle/>
          <a:p>
            <a:pPr algn="l">
              <a:lnSpc>
                <a:spcPts val="4900"/>
              </a:lnSpc>
            </a:pPr>
            <a:r>
              <a:rPr lang="en-US" sz="3500">
                <a:solidFill>
                  <a:srgbClr val="000000"/>
                </a:solidFill>
                <a:latin typeface="DejaVu Serif"/>
                <a:ea typeface="DejaVu Serif"/>
                <a:cs typeface="DejaVu Serif"/>
                <a:sym typeface="DejaVu Serif"/>
              </a:rPr>
              <a:t>See page 26 of the Innovation Design file</a:t>
            </a:r>
          </a:p>
        </p:txBody>
      </p:sp>
      <p:pic>
        <p:nvPicPr>
          <p:cNvPr name="Picture 21" id="21">
            <a:hlinkClick action="ppaction://media"/>
          </p:cNvPr>
          <p:cNvPicPr>
            <a:picLocks noChangeAspect="true"/>
          </p:cNvPicPr>
          <p:nvPr>
            <a:videoFile r:link="rId12"/>
            <p:extLst>
              <p:ext uri="{DAA4B4D4-6D71-4841-9C94-3DE7FCFB9230}">
                <p14:media xmlns:p14="http://schemas.microsoft.com/office/powerpoint/2010/main" r:embed="rId13">
                  <p14:trim st="0.0000" end="0.0010"/>
                </p14:media>
              </p:ext>
            </p:extLst>
          </p:nvPr>
        </p:nvPicPr>
        <p:blipFill>
          <a:blip r:embed="rId11"/>
          <a:srcRect l="0" t="0" r="0" b="0"/>
          <a:stretch>
            <a:fillRect/>
          </a:stretch>
        </p:blipFill>
        <p:spPr>
          <a:xfrm flipH="false" flipV="false" rot="0">
            <a:off x="11936503" y="6045530"/>
            <a:ext cx="4674718" cy="2629529"/>
          </a:xfrm>
          <a:prstGeom prst="rect">
            <a:avLst/>
          </a:prstGeom>
          <a:ln w="85725" cap="rnd">
            <a:solidFill>
              <a:srgbClr val="B35400"/>
            </a:solidFill>
            <a:prstDash val="solid"/>
          </a:ln>
        </p:spPr>
      </p:pic>
    </p:spTree>
  </p:cSld>
  <p:clrMapOvr>
    <a:masterClrMapping/>
  </p:clrMapOvr>
  <p:transition spd="med">
    <p:push dir="l"/>
  </p:transition>
  <p:timing>
    <p:tnLst>
      <p:par>
        <p:cTn dur="indefinite" restart="never" nodeType="tmRoot">
          <p:childTnLst>
            <p:video>
              <p:cMediaNode vol="0">
                <p:cTn fill="hold" display="false">
                  <p:stCondLst>
                    <p:cond delay="indefinite"/>
                  </p:stCondLst>
                </p:cTn>
                <p:tgtEl>
                  <p:spTgt spid="21"/>
                </p:tgtEl>
              </p:cMediaNode>
            </p:video>
          </p:childTnLst>
        </p:cTn>
      </p:par>
    </p:tnLst>
  </p:timing>
</p:sld>
</file>

<file path=ppt/slides/slide31.xml><?xml version="1.0" encoding="utf-8"?>
<p:sld xmlns:p="http://schemas.openxmlformats.org/presentationml/2006/main" xmlns:a="http://schemas.openxmlformats.org/drawingml/2006/main" xmlns:r="http://schemas.openxmlformats.org/officeDocument/2006/relationships">
  <p:cSld>
    <p:bg>
      <p:bgPr>
        <a:solidFill>
          <a:srgbClr val="E8A706"/>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6714118" cy="5043981"/>
          </a:xfrm>
          <a:custGeom>
            <a:avLst/>
            <a:gdLst/>
            <a:ahLst/>
            <a:cxnLst/>
            <a:rect r="r" b="b" t="t" l="l"/>
            <a:pathLst>
              <a:path h="5043981" w="6714118">
                <a:moveTo>
                  <a:pt x="0" y="0"/>
                </a:moveTo>
                <a:lnTo>
                  <a:pt x="6714118" y="0"/>
                </a:lnTo>
                <a:lnTo>
                  <a:pt x="6714118" y="5043981"/>
                </a:lnTo>
                <a:lnTo>
                  <a:pt x="0" y="5043981"/>
                </a:lnTo>
                <a:lnTo>
                  <a:pt x="0" y="0"/>
                </a:lnTo>
                <a:close/>
              </a:path>
            </a:pathLst>
          </a:custGeom>
          <a:blipFill>
            <a:blip r:embed="rId2"/>
            <a:stretch>
              <a:fillRect l="0" t="0" r="0" b="0"/>
            </a:stretch>
          </a:blipFill>
        </p:spPr>
      </p:sp>
      <p:sp>
        <p:nvSpPr>
          <p:cNvPr name="Freeform 3" id="3"/>
          <p:cNvSpPr/>
          <p:nvPr/>
        </p:nvSpPr>
        <p:spPr>
          <a:xfrm flipH="false" flipV="false" rot="0">
            <a:off x="6681414" y="0"/>
            <a:ext cx="4925173" cy="3700036"/>
          </a:xfrm>
          <a:custGeom>
            <a:avLst/>
            <a:gdLst/>
            <a:ahLst/>
            <a:cxnLst/>
            <a:rect r="r" b="b" t="t" l="l"/>
            <a:pathLst>
              <a:path h="3700036" w="4925173">
                <a:moveTo>
                  <a:pt x="0" y="0"/>
                </a:moveTo>
                <a:lnTo>
                  <a:pt x="4925172" y="0"/>
                </a:lnTo>
                <a:lnTo>
                  <a:pt x="4925172" y="3700036"/>
                </a:lnTo>
                <a:lnTo>
                  <a:pt x="0" y="3700036"/>
                </a:lnTo>
                <a:lnTo>
                  <a:pt x="0" y="0"/>
                </a:lnTo>
                <a:close/>
              </a:path>
            </a:pathLst>
          </a:custGeom>
          <a:blipFill>
            <a:blip r:embed="rId3"/>
            <a:stretch>
              <a:fillRect l="0" t="0" r="0" b="0"/>
            </a:stretch>
          </a:blipFill>
        </p:spPr>
      </p:sp>
      <p:sp>
        <p:nvSpPr>
          <p:cNvPr name="Freeform 4" id="4"/>
          <p:cNvSpPr/>
          <p:nvPr/>
        </p:nvSpPr>
        <p:spPr>
          <a:xfrm flipH="false" flipV="false" rot="0">
            <a:off x="0" y="5043981"/>
            <a:ext cx="7047125" cy="5294153"/>
          </a:xfrm>
          <a:custGeom>
            <a:avLst/>
            <a:gdLst/>
            <a:ahLst/>
            <a:cxnLst/>
            <a:rect r="r" b="b" t="t" l="l"/>
            <a:pathLst>
              <a:path h="5294153" w="7047125">
                <a:moveTo>
                  <a:pt x="0" y="0"/>
                </a:moveTo>
                <a:lnTo>
                  <a:pt x="7047125" y="0"/>
                </a:lnTo>
                <a:lnTo>
                  <a:pt x="7047125" y="5294153"/>
                </a:lnTo>
                <a:lnTo>
                  <a:pt x="0" y="5294153"/>
                </a:lnTo>
                <a:lnTo>
                  <a:pt x="0" y="0"/>
                </a:lnTo>
                <a:close/>
              </a:path>
            </a:pathLst>
          </a:custGeom>
          <a:blipFill>
            <a:blip r:embed="rId4"/>
            <a:stretch>
              <a:fillRect l="0" t="0" r="0" b="0"/>
            </a:stretch>
          </a:blipFill>
        </p:spPr>
      </p:sp>
      <p:sp>
        <p:nvSpPr>
          <p:cNvPr name="Freeform 5" id="5"/>
          <p:cNvSpPr/>
          <p:nvPr/>
        </p:nvSpPr>
        <p:spPr>
          <a:xfrm flipH="false" flipV="false" rot="0">
            <a:off x="7047125" y="6867550"/>
            <a:ext cx="6225917" cy="4358142"/>
          </a:xfrm>
          <a:custGeom>
            <a:avLst/>
            <a:gdLst/>
            <a:ahLst/>
            <a:cxnLst/>
            <a:rect r="r" b="b" t="t" l="l"/>
            <a:pathLst>
              <a:path h="4358142" w="6225917">
                <a:moveTo>
                  <a:pt x="0" y="0"/>
                </a:moveTo>
                <a:lnTo>
                  <a:pt x="6225917" y="0"/>
                </a:lnTo>
                <a:lnTo>
                  <a:pt x="6225917" y="4358142"/>
                </a:lnTo>
                <a:lnTo>
                  <a:pt x="0" y="4358142"/>
                </a:lnTo>
                <a:lnTo>
                  <a:pt x="0" y="0"/>
                </a:lnTo>
                <a:close/>
              </a:path>
            </a:pathLst>
          </a:custGeom>
          <a:blipFill>
            <a:blip r:embed="rId5"/>
            <a:stretch>
              <a:fillRect l="0" t="0" r="0" b="0"/>
            </a:stretch>
          </a:blipFill>
        </p:spPr>
      </p:sp>
      <p:sp>
        <p:nvSpPr>
          <p:cNvPr name="Freeform 6" id="6"/>
          <p:cNvSpPr/>
          <p:nvPr/>
        </p:nvSpPr>
        <p:spPr>
          <a:xfrm flipH="false" flipV="false" rot="0">
            <a:off x="11606586" y="-89550"/>
            <a:ext cx="6681414" cy="5876424"/>
          </a:xfrm>
          <a:custGeom>
            <a:avLst/>
            <a:gdLst/>
            <a:ahLst/>
            <a:cxnLst/>
            <a:rect r="r" b="b" t="t" l="l"/>
            <a:pathLst>
              <a:path h="5876424" w="6681414">
                <a:moveTo>
                  <a:pt x="0" y="0"/>
                </a:moveTo>
                <a:lnTo>
                  <a:pt x="6681414" y="0"/>
                </a:lnTo>
                <a:lnTo>
                  <a:pt x="6681414" y="5876424"/>
                </a:lnTo>
                <a:lnTo>
                  <a:pt x="0" y="5876424"/>
                </a:lnTo>
                <a:lnTo>
                  <a:pt x="0" y="0"/>
                </a:lnTo>
                <a:close/>
              </a:path>
            </a:pathLst>
          </a:custGeom>
          <a:blipFill>
            <a:blip r:embed="rId6"/>
            <a:stretch>
              <a:fillRect l="0" t="0" r="0" b="0"/>
            </a:stretch>
          </a:blipFill>
        </p:spPr>
      </p:sp>
      <p:sp>
        <p:nvSpPr>
          <p:cNvPr name="Freeform 7" id="7"/>
          <p:cNvSpPr/>
          <p:nvPr/>
        </p:nvSpPr>
        <p:spPr>
          <a:xfrm flipH="false" flipV="false" rot="0">
            <a:off x="6714118" y="2276304"/>
            <a:ext cx="6558923" cy="4591246"/>
          </a:xfrm>
          <a:custGeom>
            <a:avLst/>
            <a:gdLst/>
            <a:ahLst/>
            <a:cxnLst/>
            <a:rect r="r" b="b" t="t" l="l"/>
            <a:pathLst>
              <a:path h="4591246" w="6558923">
                <a:moveTo>
                  <a:pt x="0" y="0"/>
                </a:moveTo>
                <a:lnTo>
                  <a:pt x="6558924" y="0"/>
                </a:lnTo>
                <a:lnTo>
                  <a:pt x="6558924" y="4591246"/>
                </a:lnTo>
                <a:lnTo>
                  <a:pt x="0" y="4591246"/>
                </a:lnTo>
                <a:lnTo>
                  <a:pt x="0" y="0"/>
                </a:lnTo>
                <a:close/>
              </a:path>
            </a:pathLst>
          </a:custGeom>
          <a:blipFill>
            <a:blip r:embed="rId7"/>
            <a:stretch>
              <a:fillRect l="0" t="0" r="0" b="0"/>
            </a:stretch>
          </a:blipFill>
        </p:spPr>
      </p:sp>
      <p:sp>
        <p:nvSpPr>
          <p:cNvPr name="TextBox 8" id="8"/>
          <p:cNvSpPr txBox="true"/>
          <p:nvPr/>
        </p:nvSpPr>
        <p:spPr>
          <a:xfrm rot="0">
            <a:off x="14007725" y="6510340"/>
            <a:ext cx="3410223" cy="2971208"/>
          </a:xfrm>
          <a:prstGeom prst="rect">
            <a:avLst/>
          </a:prstGeom>
        </p:spPr>
        <p:txBody>
          <a:bodyPr anchor="t" rtlCol="false" tIns="0" lIns="0" bIns="0" rIns="0">
            <a:spAutoFit/>
          </a:bodyPr>
          <a:lstStyle/>
          <a:p>
            <a:pPr algn="ctr">
              <a:lnSpc>
                <a:spcPts val="7907"/>
              </a:lnSpc>
              <a:spcBef>
                <a:spcPct val="0"/>
              </a:spcBef>
            </a:pPr>
            <a:r>
              <a:rPr lang="en-US" sz="5648">
                <a:solidFill>
                  <a:srgbClr val="000000"/>
                </a:solidFill>
                <a:latin typeface="DejaVu Serif"/>
                <a:ea typeface="DejaVu Serif"/>
                <a:cs typeface="DejaVu Serif"/>
                <a:sym typeface="DejaVu Serif"/>
              </a:rPr>
              <a:t>Yay inno photos!! LOCK IN</a:t>
            </a:r>
          </a:p>
        </p:txBody>
      </p:sp>
    </p:spTree>
  </p:cSld>
  <p:clrMapOvr>
    <a:masterClrMapping/>
  </p:clrMapOvr>
  <p:transition spd="med">
    <p:push dir="l"/>
  </p:transition>
</p:sld>
</file>

<file path=ppt/slides/slide32.xml><?xml version="1.0" encoding="utf-8"?>
<p:sld xmlns:p="http://schemas.openxmlformats.org/presentationml/2006/main" xmlns:a="http://schemas.openxmlformats.org/drawingml/2006/main" xmlns:r="http://schemas.openxmlformats.org/officeDocument/2006/relationships">
  <p:cSld>
    <p:bg>
      <p:bgPr>
        <a:solidFill>
          <a:srgbClr val="E8A706"/>
        </a:solidFill>
      </p:bgPr>
    </p:bg>
    <p:spTree>
      <p:nvGrpSpPr>
        <p:cNvPr id="1" name=""/>
        <p:cNvGrpSpPr/>
        <p:nvPr/>
      </p:nvGrpSpPr>
      <p:grpSpPr>
        <a:xfrm>
          <a:off x="0" y="0"/>
          <a:ext cx="0" cy="0"/>
          <a:chOff x="0" y="0"/>
          <a:chExt cx="0" cy="0"/>
        </a:xfrm>
      </p:grpSpPr>
      <p:sp>
        <p:nvSpPr>
          <p:cNvPr name="Freeform 2" id="2"/>
          <p:cNvSpPr/>
          <p:nvPr/>
        </p:nvSpPr>
        <p:spPr>
          <a:xfrm flipH="false" flipV="false" rot="0">
            <a:off x="-1552560" y="3883420"/>
            <a:ext cx="8741050" cy="6627305"/>
          </a:xfrm>
          <a:custGeom>
            <a:avLst/>
            <a:gdLst/>
            <a:ahLst/>
            <a:cxnLst/>
            <a:rect r="r" b="b" t="t" l="l"/>
            <a:pathLst>
              <a:path h="6627305" w="8741050">
                <a:moveTo>
                  <a:pt x="0" y="0"/>
                </a:moveTo>
                <a:lnTo>
                  <a:pt x="8741050" y="0"/>
                </a:lnTo>
                <a:lnTo>
                  <a:pt x="8741050" y="6627305"/>
                </a:lnTo>
                <a:lnTo>
                  <a:pt x="0" y="6627305"/>
                </a:lnTo>
                <a:lnTo>
                  <a:pt x="0" y="0"/>
                </a:lnTo>
                <a:close/>
              </a:path>
            </a:pathLst>
          </a:custGeom>
          <a:blipFill>
            <a:blip r:embed="rId2">
              <a:alphaModFix amt="55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1887672" y="5876945"/>
            <a:ext cx="6974605" cy="4679326"/>
          </a:xfrm>
          <a:custGeom>
            <a:avLst/>
            <a:gdLst/>
            <a:ahLst/>
            <a:cxnLst/>
            <a:rect r="r" b="b" t="t" l="l"/>
            <a:pathLst>
              <a:path h="4679326" w="6974605">
                <a:moveTo>
                  <a:pt x="0" y="0"/>
                </a:moveTo>
                <a:lnTo>
                  <a:pt x="6974605" y="0"/>
                </a:lnTo>
                <a:lnTo>
                  <a:pt x="6974605" y="4679326"/>
                </a:lnTo>
                <a:lnTo>
                  <a:pt x="0" y="4679326"/>
                </a:lnTo>
                <a:lnTo>
                  <a:pt x="0" y="0"/>
                </a:lnTo>
                <a:close/>
              </a:path>
            </a:pathLst>
          </a:custGeom>
          <a:blipFill>
            <a:blip r:embed="rId4">
              <a:alphaModFix amt="53000"/>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2403450" y="6722369"/>
            <a:ext cx="6133171" cy="4114800"/>
          </a:xfrm>
          <a:custGeom>
            <a:avLst/>
            <a:gdLst/>
            <a:ahLst/>
            <a:cxnLst/>
            <a:rect r="r" b="b" t="t" l="l"/>
            <a:pathLst>
              <a:path h="4114800" w="6133171">
                <a:moveTo>
                  <a:pt x="0" y="0"/>
                </a:moveTo>
                <a:lnTo>
                  <a:pt x="6133171" y="0"/>
                </a:lnTo>
                <a:lnTo>
                  <a:pt x="6133171"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5" id="5"/>
          <p:cNvGrpSpPr/>
          <p:nvPr/>
        </p:nvGrpSpPr>
        <p:grpSpPr>
          <a:xfrm rot="0">
            <a:off x="-1517020" y="4866975"/>
            <a:ext cx="7874356" cy="5970194"/>
            <a:chOff x="0" y="0"/>
            <a:chExt cx="10499142" cy="7960258"/>
          </a:xfrm>
        </p:grpSpPr>
        <p:sp>
          <p:nvSpPr>
            <p:cNvPr name="Freeform 6" id="6"/>
            <p:cNvSpPr/>
            <p:nvPr/>
          </p:nvSpPr>
          <p:spPr>
            <a:xfrm flipH="false" flipV="false" rot="0">
              <a:off x="0" y="0"/>
              <a:ext cx="10499142" cy="7960258"/>
            </a:xfrm>
            <a:custGeom>
              <a:avLst/>
              <a:gdLst/>
              <a:ahLst/>
              <a:cxnLst/>
              <a:rect r="r" b="b" t="t" l="l"/>
              <a:pathLst>
                <a:path h="7960258" w="10499142">
                  <a:moveTo>
                    <a:pt x="0" y="0"/>
                  </a:moveTo>
                  <a:lnTo>
                    <a:pt x="10499142" y="0"/>
                  </a:lnTo>
                  <a:lnTo>
                    <a:pt x="10499142" y="7960258"/>
                  </a:lnTo>
                  <a:lnTo>
                    <a:pt x="0" y="796025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436289">
              <a:off x="2735979" y="4872175"/>
              <a:ext cx="575717" cy="1522329"/>
            </a:xfrm>
            <a:custGeom>
              <a:avLst/>
              <a:gdLst/>
              <a:ahLst/>
              <a:cxnLst/>
              <a:rect r="r" b="b" t="t" l="l"/>
              <a:pathLst>
                <a:path h="1522329" w="575717">
                  <a:moveTo>
                    <a:pt x="0" y="0"/>
                  </a:moveTo>
                  <a:lnTo>
                    <a:pt x="575717" y="0"/>
                  </a:lnTo>
                  <a:lnTo>
                    <a:pt x="575717" y="1522329"/>
                  </a:lnTo>
                  <a:lnTo>
                    <a:pt x="0" y="152232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832132">
              <a:off x="8561653" y="4872175"/>
              <a:ext cx="575717" cy="1522329"/>
            </a:xfrm>
            <a:custGeom>
              <a:avLst/>
              <a:gdLst/>
              <a:ahLst/>
              <a:cxnLst/>
              <a:rect r="r" b="b" t="t" l="l"/>
              <a:pathLst>
                <a:path h="1522329" w="575717">
                  <a:moveTo>
                    <a:pt x="0" y="0"/>
                  </a:moveTo>
                  <a:lnTo>
                    <a:pt x="575718" y="0"/>
                  </a:lnTo>
                  <a:lnTo>
                    <a:pt x="575718" y="1522329"/>
                  </a:lnTo>
                  <a:lnTo>
                    <a:pt x="0" y="152232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grpSp>
        <p:nvGrpSpPr>
          <p:cNvPr name="Group 9" id="9"/>
          <p:cNvGrpSpPr/>
          <p:nvPr/>
        </p:nvGrpSpPr>
        <p:grpSpPr>
          <a:xfrm rot="0">
            <a:off x="2258869" y="3883420"/>
            <a:ext cx="13770262" cy="2750464"/>
            <a:chOff x="0" y="0"/>
            <a:chExt cx="3626736" cy="724402"/>
          </a:xfrm>
        </p:grpSpPr>
        <p:sp>
          <p:nvSpPr>
            <p:cNvPr name="Freeform 10" id="10"/>
            <p:cNvSpPr/>
            <p:nvPr/>
          </p:nvSpPr>
          <p:spPr>
            <a:xfrm flipH="false" flipV="false" rot="0">
              <a:off x="0" y="0"/>
              <a:ext cx="3626736" cy="724402"/>
            </a:xfrm>
            <a:custGeom>
              <a:avLst/>
              <a:gdLst/>
              <a:ahLst/>
              <a:cxnLst/>
              <a:rect r="r" b="b" t="t" l="l"/>
              <a:pathLst>
                <a:path h="724402" w="3626736">
                  <a:moveTo>
                    <a:pt x="28673" y="0"/>
                  </a:moveTo>
                  <a:lnTo>
                    <a:pt x="3598063" y="0"/>
                  </a:lnTo>
                  <a:cubicBezTo>
                    <a:pt x="3605667" y="0"/>
                    <a:pt x="3612960" y="3021"/>
                    <a:pt x="3618337" y="8398"/>
                  </a:cubicBezTo>
                  <a:cubicBezTo>
                    <a:pt x="3623715" y="13775"/>
                    <a:pt x="3626736" y="21069"/>
                    <a:pt x="3626736" y="28673"/>
                  </a:cubicBezTo>
                  <a:lnTo>
                    <a:pt x="3626736" y="695729"/>
                  </a:lnTo>
                  <a:cubicBezTo>
                    <a:pt x="3626736" y="703333"/>
                    <a:pt x="3623715" y="710626"/>
                    <a:pt x="3618337" y="716004"/>
                  </a:cubicBezTo>
                  <a:cubicBezTo>
                    <a:pt x="3612960" y="721381"/>
                    <a:pt x="3605667" y="724402"/>
                    <a:pt x="3598063" y="724402"/>
                  </a:cubicBezTo>
                  <a:lnTo>
                    <a:pt x="28673" y="724402"/>
                  </a:lnTo>
                  <a:cubicBezTo>
                    <a:pt x="12837" y="724402"/>
                    <a:pt x="0" y="711565"/>
                    <a:pt x="0" y="695729"/>
                  </a:cubicBezTo>
                  <a:lnTo>
                    <a:pt x="0" y="28673"/>
                  </a:lnTo>
                  <a:cubicBezTo>
                    <a:pt x="0" y="21069"/>
                    <a:pt x="3021" y="13775"/>
                    <a:pt x="8398" y="8398"/>
                  </a:cubicBezTo>
                  <a:cubicBezTo>
                    <a:pt x="13775" y="3021"/>
                    <a:pt x="21069" y="0"/>
                    <a:pt x="28673" y="0"/>
                  </a:cubicBezTo>
                  <a:close/>
                </a:path>
              </a:pathLst>
            </a:custGeom>
            <a:solidFill>
              <a:srgbClr val="B35400">
                <a:alpha val="56863"/>
              </a:srgbClr>
            </a:solidFill>
          </p:spPr>
        </p:sp>
        <p:sp>
          <p:nvSpPr>
            <p:cNvPr name="TextBox 11" id="11"/>
            <p:cNvSpPr txBox="true"/>
            <p:nvPr/>
          </p:nvSpPr>
          <p:spPr>
            <a:xfrm>
              <a:off x="0" y="-38100"/>
              <a:ext cx="3626736" cy="762502"/>
            </a:xfrm>
            <a:prstGeom prst="rect">
              <a:avLst/>
            </a:prstGeom>
          </p:spPr>
          <p:txBody>
            <a:bodyPr anchor="ctr" rtlCol="false" tIns="50800" lIns="50800" bIns="50800" rIns="50800"/>
            <a:lstStyle/>
            <a:p>
              <a:pPr algn="ctr">
                <a:lnSpc>
                  <a:spcPts val="2659"/>
                </a:lnSpc>
                <a:spcBef>
                  <a:spcPct val="0"/>
                </a:spcBef>
              </a:pPr>
            </a:p>
          </p:txBody>
        </p:sp>
      </p:grpSp>
      <p:sp>
        <p:nvSpPr>
          <p:cNvPr name="Freeform 12" id="12"/>
          <p:cNvSpPr/>
          <p:nvPr/>
        </p:nvSpPr>
        <p:spPr>
          <a:xfrm flipH="false" flipV="false" rot="0">
            <a:off x="0" y="0"/>
            <a:ext cx="2396613" cy="2396613"/>
          </a:xfrm>
          <a:custGeom>
            <a:avLst/>
            <a:gdLst/>
            <a:ahLst/>
            <a:cxnLst/>
            <a:rect r="r" b="b" t="t" l="l"/>
            <a:pathLst>
              <a:path h="2396613" w="2396613">
                <a:moveTo>
                  <a:pt x="0" y="0"/>
                </a:moveTo>
                <a:lnTo>
                  <a:pt x="2396613" y="0"/>
                </a:lnTo>
                <a:lnTo>
                  <a:pt x="2396613" y="2396613"/>
                </a:lnTo>
                <a:lnTo>
                  <a:pt x="0" y="2396613"/>
                </a:lnTo>
                <a:lnTo>
                  <a:pt x="0" y="0"/>
                </a:lnTo>
                <a:close/>
              </a:path>
            </a:pathLst>
          </a:custGeom>
          <a:blipFill>
            <a:blip r:embed="rId8"/>
            <a:stretch>
              <a:fillRect l="-105640" t="-23315" r="-101654" b="-81175"/>
            </a:stretch>
          </a:blipFill>
        </p:spPr>
      </p:sp>
      <p:sp>
        <p:nvSpPr>
          <p:cNvPr name="TextBox 13" id="13"/>
          <p:cNvSpPr txBox="true"/>
          <p:nvPr/>
        </p:nvSpPr>
        <p:spPr>
          <a:xfrm rot="0">
            <a:off x="2991198" y="3684911"/>
            <a:ext cx="12305605" cy="2621903"/>
          </a:xfrm>
          <a:prstGeom prst="rect">
            <a:avLst/>
          </a:prstGeom>
        </p:spPr>
        <p:txBody>
          <a:bodyPr anchor="t" rtlCol="false" tIns="0" lIns="0" bIns="0" rIns="0">
            <a:spAutoFit/>
          </a:bodyPr>
          <a:lstStyle/>
          <a:p>
            <a:pPr algn="ctr">
              <a:lnSpc>
                <a:spcPts val="21385"/>
              </a:lnSpc>
            </a:pPr>
            <a:r>
              <a:rPr lang="en-US" sz="15275">
                <a:solidFill>
                  <a:srgbClr val="000000"/>
                </a:solidFill>
                <a:latin typeface="Norwester"/>
                <a:ea typeface="Norwester"/>
                <a:cs typeface="Norwester"/>
                <a:sym typeface="Norwester"/>
              </a:rPr>
              <a:t>Demonstration</a:t>
            </a:r>
          </a:p>
        </p:txBody>
      </p:sp>
      <p:sp>
        <p:nvSpPr>
          <p:cNvPr name="Freeform 14" id="14"/>
          <p:cNvSpPr/>
          <p:nvPr/>
        </p:nvSpPr>
        <p:spPr>
          <a:xfrm flipH="false" flipV="false" rot="0">
            <a:off x="16029131" y="360898"/>
            <a:ext cx="1674816" cy="1674816"/>
          </a:xfrm>
          <a:custGeom>
            <a:avLst/>
            <a:gdLst/>
            <a:ahLst/>
            <a:cxnLst/>
            <a:rect r="r" b="b" t="t" l="l"/>
            <a:pathLst>
              <a:path h="1674816" w="1674816">
                <a:moveTo>
                  <a:pt x="0" y="0"/>
                </a:moveTo>
                <a:lnTo>
                  <a:pt x="1674816" y="0"/>
                </a:lnTo>
                <a:lnTo>
                  <a:pt x="1674816" y="1674817"/>
                </a:lnTo>
                <a:lnTo>
                  <a:pt x="0" y="1674817"/>
                </a:lnTo>
                <a:lnTo>
                  <a:pt x="0" y="0"/>
                </a:lnTo>
                <a:close/>
              </a:path>
            </a:pathLst>
          </a:custGeom>
          <a:blipFill>
            <a:blip r:embed="rId9"/>
            <a:stretch>
              <a:fillRect l="0" t="0" r="0" b="0"/>
            </a:stretch>
          </a:blipFill>
        </p:spPr>
      </p:sp>
    </p:spTree>
  </p:cSld>
  <p:clrMapOvr>
    <a:masterClrMapping/>
  </p:clrMapOvr>
  <p:transition spd="med">
    <p:push dir="l"/>
  </p:transition>
</p:sld>
</file>

<file path=ppt/slides/slide33.xml><?xml version="1.0" encoding="utf-8"?>
<p:sld xmlns:p="http://schemas.openxmlformats.org/presentationml/2006/main" xmlns:a="http://schemas.openxmlformats.org/drawingml/2006/main" xmlns:r="http://schemas.openxmlformats.org/officeDocument/2006/relationships">
  <p:cSld>
    <p:bg>
      <p:bgPr>
        <a:solidFill>
          <a:srgbClr val="E8A706"/>
        </a:solidFill>
      </p:bgPr>
    </p:bg>
    <p:spTree>
      <p:nvGrpSpPr>
        <p:cNvPr id="1" name=""/>
        <p:cNvGrpSpPr/>
        <p:nvPr/>
      </p:nvGrpSpPr>
      <p:grpSpPr>
        <a:xfrm>
          <a:off x="0" y="0"/>
          <a:ext cx="0" cy="0"/>
          <a:chOff x="0" y="0"/>
          <a:chExt cx="0" cy="0"/>
        </a:xfrm>
      </p:grpSpPr>
      <p:sp>
        <p:nvSpPr>
          <p:cNvPr name="Freeform 2" id="2"/>
          <p:cNvSpPr/>
          <p:nvPr/>
        </p:nvSpPr>
        <p:spPr>
          <a:xfrm flipH="false" flipV="false" rot="0">
            <a:off x="10412106" y="45144"/>
            <a:ext cx="1668240" cy="1668240"/>
          </a:xfrm>
          <a:custGeom>
            <a:avLst/>
            <a:gdLst/>
            <a:ahLst/>
            <a:cxnLst/>
            <a:rect r="r" b="b" t="t" l="l"/>
            <a:pathLst>
              <a:path h="1668240" w="1668240">
                <a:moveTo>
                  <a:pt x="0" y="0"/>
                </a:moveTo>
                <a:lnTo>
                  <a:pt x="1668240" y="0"/>
                </a:lnTo>
                <a:lnTo>
                  <a:pt x="1668240" y="1668240"/>
                </a:lnTo>
                <a:lnTo>
                  <a:pt x="0" y="1668240"/>
                </a:lnTo>
                <a:lnTo>
                  <a:pt x="0" y="0"/>
                </a:lnTo>
                <a:close/>
              </a:path>
            </a:pathLst>
          </a:custGeom>
          <a:blipFill>
            <a:blip r:embed="rId2"/>
            <a:stretch>
              <a:fillRect l="0" t="0" r="0" b="0"/>
            </a:stretch>
          </a:blipFill>
        </p:spPr>
      </p:sp>
      <p:sp>
        <p:nvSpPr>
          <p:cNvPr name="Freeform 3" id="3"/>
          <p:cNvSpPr/>
          <p:nvPr/>
        </p:nvSpPr>
        <p:spPr>
          <a:xfrm flipH="false" flipV="false" rot="0">
            <a:off x="0" y="0"/>
            <a:ext cx="2396613" cy="2396613"/>
          </a:xfrm>
          <a:custGeom>
            <a:avLst/>
            <a:gdLst/>
            <a:ahLst/>
            <a:cxnLst/>
            <a:rect r="r" b="b" t="t" l="l"/>
            <a:pathLst>
              <a:path h="2396613" w="2396613">
                <a:moveTo>
                  <a:pt x="0" y="0"/>
                </a:moveTo>
                <a:lnTo>
                  <a:pt x="2396613" y="0"/>
                </a:lnTo>
                <a:lnTo>
                  <a:pt x="2396613" y="2396613"/>
                </a:lnTo>
                <a:lnTo>
                  <a:pt x="0" y="2396613"/>
                </a:lnTo>
                <a:lnTo>
                  <a:pt x="0" y="0"/>
                </a:lnTo>
                <a:close/>
              </a:path>
            </a:pathLst>
          </a:custGeom>
          <a:blipFill>
            <a:blip r:embed="rId3"/>
            <a:stretch>
              <a:fillRect l="-105640" t="-23315" r="-101654" b="-81175"/>
            </a:stretch>
          </a:blipFill>
        </p:spPr>
      </p:sp>
      <p:sp>
        <p:nvSpPr>
          <p:cNvPr name="Freeform 4" id="4"/>
          <p:cNvSpPr/>
          <p:nvPr/>
        </p:nvSpPr>
        <p:spPr>
          <a:xfrm flipH="false" flipV="false" rot="0">
            <a:off x="-1355143" y="3883420"/>
            <a:ext cx="8741050" cy="6627305"/>
          </a:xfrm>
          <a:custGeom>
            <a:avLst/>
            <a:gdLst/>
            <a:ahLst/>
            <a:cxnLst/>
            <a:rect r="r" b="b" t="t" l="l"/>
            <a:pathLst>
              <a:path h="6627305" w="8741050">
                <a:moveTo>
                  <a:pt x="0" y="0"/>
                </a:moveTo>
                <a:lnTo>
                  <a:pt x="8741050" y="0"/>
                </a:lnTo>
                <a:lnTo>
                  <a:pt x="8741050" y="6627305"/>
                </a:lnTo>
                <a:lnTo>
                  <a:pt x="0" y="6627305"/>
                </a:lnTo>
                <a:lnTo>
                  <a:pt x="0" y="0"/>
                </a:lnTo>
                <a:close/>
              </a:path>
            </a:pathLst>
          </a:custGeom>
          <a:blipFill>
            <a:blip r:embed="rId4">
              <a:alphaModFix amt="55000"/>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3814483" y="4572695"/>
            <a:ext cx="4286178" cy="5938030"/>
          </a:xfrm>
          <a:custGeom>
            <a:avLst/>
            <a:gdLst/>
            <a:ahLst/>
            <a:cxnLst/>
            <a:rect r="r" b="b" t="t" l="l"/>
            <a:pathLst>
              <a:path h="5938030" w="4286178">
                <a:moveTo>
                  <a:pt x="0" y="0"/>
                </a:moveTo>
                <a:lnTo>
                  <a:pt x="4286178" y="0"/>
                </a:lnTo>
                <a:lnTo>
                  <a:pt x="4286178" y="5938030"/>
                </a:lnTo>
                <a:lnTo>
                  <a:pt x="0" y="5938030"/>
                </a:lnTo>
                <a:lnTo>
                  <a:pt x="0" y="0"/>
                </a:lnTo>
                <a:close/>
              </a:path>
            </a:pathLst>
          </a:custGeom>
          <a:blipFill>
            <a:blip r:embed="rId6">
              <a:alphaModFix amt="65999"/>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8737290" y="-45"/>
            <a:ext cx="1674816" cy="1674816"/>
          </a:xfrm>
          <a:custGeom>
            <a:avLst/>
            <a:gdLst/>
            <a:ahLst/>
            <a:cxnLst/>
            <a:rect r="r" b="b" t="t" l="l"/>
            <a:pathLst>
              <a:path h="1674816" w="1674816">
                <a:moveTo>
                  <a:pt x="0" y="0"/>
                </a:moveTo>
                <a:lnTo>
                  <a:pt x="1674816" y="0"/>
                </a:lnTo>
                <a:lnTo>
                  <a:pt x="1674816" y="1674816"/>
                </a:lnTo>
                <a:lnTo>
                  <a:pt x="0" y="1674816"/>
                </a:lnTo>
                <a:lnTo>
                  <a:pt x="0" y="0"/>
                </a:lnTo>
                <a:close/>
              </a:path>
            </a:pathLst>
          </a:custGeom>
          <a:blipFill>
            <a:blip r:embed="rId8"/>
            <a:stretch>
              <a:fillRect l="0" t="0" r="0" b="0"/>
            </a:stretch>
          </a:blipFill>
        </p:spPr>
      </p:sp>
      <p:sp>
        <p:nvSpPr>
          <p:cNvPr name="Freeform 7" id="7"/>
          <p:cNvSpPr/>
          <p:nvPr/>
        </p:nvSpPr>
        <p:spPr>
          <a:xfrm flipH="false" flipV="false" rot="0">
            <a:off x="4155264" y="-45"/>
            <a:ext cx="1674839" cy="1674839"/>
          </a:xfrm>
          <a:custGeom>
            <a:avLst/>
            <a:gdLst/>
            <a:ahLst/>
            <a:cxnLst/>
            <a:rect r="r" b="b" t="t" l="l"/>
            <a:pathLst>
              <a:path h="1674839" w="1674839">
                <a:moveTo>
                  <a:pt x="0" y="0"/>
                </a:moveTo>
                <a:lnTo>
                  <a:pt x="1674839" y="0"/>
                </a:lnTo>
                <a:lnTo>
                  <a:pt x="1674839" y="1674839"/>
                </a:lnTo>
                <a:lnTo>
                  <a:pt x="0" y="1674839"/>
                </a:lnTo>
                <a:lnTo>
                  <a:pt x="0" y="0"/>
                </a:lnTo>
                <a:close/>
              </a:path>
            </a:pathLst>
          </a:custGeom>
          <a:blipFill>
            <a:blip r:embed="rId9"/>
            <a:stretch>
              <a:fillRect l="0" t="0" r="0" b="0"/>
            </a:stretch>
          </a:blipFill>
        </p:spPr>
      </p:sp>
      <p:sp>
        <p:nvSpPr>
          <p:cNvPr name="Freeform 8" id="8"/>
          <p:cNvSpPr/>
          <p:nvPr/>
        </p:nvSpPr>
        <p:spPr>
          <a:xfrm flipH="false" flipV="false" rot="0">
            <a:off x="2817965" y="0"/>
            <a:ext cx="1674816" cy="1674816"/>
          </a:xfrm>
          <a:custGeom>
            <a:avLst/>
            <a:gdLst/>
            <a:ahLst/>
            <a:cxnLst/>
            <a:rect r="r" b="b" t="t" l="l"/>
            <a:pathLst>
              <a:path h="1674816" w="1674816">
                <a:moveTo>
                  <a:pt x="0" y="0"/>
                </a:moveTo>
                <a:lnTo>
                  <a:pt x="1674816" y="0"/>
                </a:lnTo>
                <a:lnTo>
                  <a:pt x="1674816" y="1674816"/>
                </a:lnTo>
                <a:lnTo>
                  <a:pt x="0" y="1674816"/>
                </a:lnTo>
                <a:lnTo>
                  <a:pt x="0" y="0"/>
                </a:lnTo>
                <a:close/>
              </a:path>
            </a:pathLst>
          </a:custGeom>
          <a:blipFill>
            <a:blip r:embed="rId10"/>
            <a:stretch>
              <a:fillRect l="0" t="0" r="0" b="0"/>
            </a:stretch>
          </a:blipFill>
        </p:spPr>
      </p:sp>
      <p:sp>
        <p:nvSpPr>
          <p:cNvPr name="Freeform 9" id="9"/>
          <p:cNvSpPr/>
          <p:nvPr/>
        </p:nvSpPr>
        <p:spPr>
          <a:xfrm flipH="false" flipV="false" rot="0">
            <a:off x="13562489" y="45144"/>
            <a:ext cx="1674816" cy="1674816"/>
          </a:xfrm>
          <a:custGeom>
            <a:avLst/>
            <a:gdLst/>
            <a:ahLst/>
            <a:cxnLst/>
            <a:rect r="r" b="b" t="t" l="l"/>
            <a:pathLst>
              <a:path h="1674816" w="1674816">
                <a:moveTo>
                  <a:pt x="0" y="0"/>
                </a:moveTo>
                <a:lnTo>
                  <a:pt x="1674816" y="0"/>
                </a:lnTo>
                <a:lnTo>
                  <a:pt x="1674816" y="1674817"/>
                </a:lnTo>
                <a:lnTo>
                  <a:pt x="0" y="1674817"/>
                </a:lnTo>
                <a:lnTo>
                  <a:pt x="0" y="0"/>
                </a:lnTo>
                <a:close/>
              </a:path>
            </a:pathLst>
          </a:custGeom>
          <a:blipFill>
            <a:blip r:embed="rId11"/>
            <a:stretch>
              <a:fillRect l="0" t="0" r="0" b="0"/>
            </a:stretch>
          </a:blipFill>
        </p:spPr>
      </p:sp>
      <p:sp>
        <p:nvSpPr>
          <p:cNvPr name="Freeform 10" id="10"/>
          <p:cNvSpPr/>
          <p:nvPr/>
        </p:nvSpPr>
        <p:spPr>
          <a:xfrm flipH="false" flipV="false" rot="0">
            <a:off x="5513673" y="-23"/>
            <a:ext cx="1674816" cy="1674816"/>
          </a:xfrm>
          <a:custGeom>
            <a:avLst/>
            <a:gdLst/>
            <a:ahLst/>
            <a:cxnLst/>
            <a:rect r="r" b="b" t="t" l="l"/>
            <a:pathLst>
              <a:path h="1674816" w="1674816">
                <a:moveTo>
                  <a:pt x="0" y="0"/>
                </a:moveTo>
                <a:lnTo>
                  <a:pt x="1674817" y="0"/>
                </a:lnTo>
                <a:lnTo>
                  <a:pt x="1674817" y="1674817"/>
                </a:lnTo>
                <a:lnTo>
                  <a:pt x="0" y="1674817"/>
                </a:lnTo>
                <a:lnTo>
                  <a:pt x="0" y="0"/>
                </a:lnTo>
                <a:close/>
              </a:path>
            </a:pathLst>
          </a:custGeom>
          <a:blipFill>
            <a:blip r:embed="rId12"/>
            <a:stretch>
              <a:fillRect l="0" t="0" r="0" b="0"/>
            </a:stretch>
          </a:blipFill>
        </p:spPr>
      </p:sp>
      <p:sp>
        <p:nvSpPr>
          <p:cNvPr name="Freeform 11" id="11"/>
          <p:cNvSpPr/>
          <p:nvPr/>
        </p:nvSpPr>
        <p:spPr>
          <a:xfrm flipH="false" flipV="false" rot="0">
            <a:off x="11887672" y="5876945"/>
            <a:ext cx="6974605" cy="4679326"/>
          </a:xfrm>
          <a:custGeom>
            <a:avLst/>
            <a:gdLst/>
            <a:ahLst/>
            <a:cxnLst/>
            <a:rect r="r" b="b" t="t" l="l"/>
            <a:pathLst>
              <a:path h="4679326" w="6974605">
                <a:moveTo>
                  <a:pt x="0" y="0"/>
                </a:moveTo>
                <a:lnTo>
                  <a:pt x="6974605" y="0"/>
                </a:lnTo>
                <a:lnTo>
                  <a:pt x="6974605" y="4679326"/>
                </a:lnTo>
                <a:lnTo>
                  <a:pt x="0" y="4679326"/>
                </a:lnTo>
                <a:lnTo>
                  <a:pt x="0" y="0"/>
                </a:lnTo>
                <a:close/>
              </a:path>
            </a:pathLst>
          </a:custGeom>
          <a:blipFill>
            <a:blip r:embed="rId13">
              <a:alphaModFix amt="53000"/>
              <a:extLst>
                <a:ext uri="{96DAC541-7B7A-43D3-8B79-37D633B846F1}">
                  <asvg:svgBlip xmlns:asvg="http://schemas.microsoft.com/office/drawing/2016/SVG/main" r:embed="rId14"/>
                </a:ext>
              </a:extLst>
            </a:blip>
            <a:stretch>
              <a:fillRect l="0" t="0" r="0" b="0"/>
            </a:stretch>
          </a:blipFill>
        </p:spPr>
      </p:sp>
      <p:sp>
        <p:nvSpPr>
          <p:cNvPr name="Freeform 12" id="12"/>
          <p:cNvSpPr/>
          <p:nvPr/>
        </p:nvSpPr>
        <p:spPr>
          <a:xfrm flipH="false" flipV="false" rot="0">
            <a:off x="11887672" y="-45"/>
            <a:ext cx="1674816" cy="1674816"/>
          </a:xfrm>
          <a:custGeom>
            <a:avLst/>
            <a:gdLst/>
            <a:ahLst/>
            <a:cxnLst/>
            <a:rect r="r" b="b" t="t" l="l"/>
            <a:pathLst>
              <a:path h="1674816" w="1674816">
                <a:moveTo>
                  <a:pt x="0" y="0"/>
                </a:moveTo>
                <a:lnTo>
                  <a:pt x="1674817" y="0"/>
                </a:lnTo>
                <a:lnTo>
                  <a:pt x="1674817" y="1674816"/>
                </a:lnTo>
                <a:lnTo>
                  <a:pt x="0" y="1674816"/>
                </a:lnTo>
                <a:lnTo>
                  <a:pt x="0" y="0"/>
                </a:lnTo>
                <a:close/>
              </a:path>
            </a:pathLst>
          </a:custGeom>
          <a:blipFill>
            <a:blip r:embed="rId15"/>
            <a:stretch>
              <a:fillRect l="0" t="0" r="0" b="0"/>
            </a:stretch>
          </a:blipFill>
        </p:spPr>
      </p:sp>
      <p:sp>
        <p:nvSpPr>
          <p:cNvPr name="Freeform 13" id="13"/>
          <p:cNvSpPr/>
          <p:nvPr/>
        </p:nvSpPr>
        <p:spPr>
          <a:xfrm flipH="false" flipV="false" rot="0">
            <a:off x="12403450" y="6722369"/>
            <a:ext cx="6133171" cy="4114800"/>
          </a:xfrm>
          <a:custGeom>
            <a:avLst/>
            <a:gdLst/>
            <a:ahLst/>
            <a:cxnLst/>
            <a:rect r="r" b="b" t="t" l="l"/>
            <a:pathLst>
              <a:path h="4114800" w="6133171">
                <a:moveTo>
                  <a:pt x="0" y="0"/>
                </a:moveTo>
                <a:lnTo>
                  <a:pt x="6133171" y="0"/>
                </a:lnTo>
                <a:lnTo>
                  <a:pt x="6133171" y="4114800"/>
                </a:lnTo>
                <a:lnTo>
                  <a:pt x="0" y="4114800"/>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4" id="14"/>
          <p:cNvSpPr/>
          <p:nvPr/>
        </p:nvSpPr>
        <p:spPr>
          <a:xfrm flipH="false" flipV="false" rot="0">
            <a:off x="7188490" y="45144"/>
            <a:ext cx="1910094" cy="1967111"/>
          </a:xfrm>
          <a:custGeom>
            <a:avLst/>
            <a:gdLst/>
            <a:ahLst/>
            <a:cxnLst/>
            <a:rect r="r" b="b" t="t" l="l"/>
            <a:pathLst>
              <a:path h="1967111" w="1910094">
                <a:moveTo>
                  <a:pt x="0" y="0"/>
                </a:moveTo>
                <a:lnTo>
                  <a:pt x="1910093" y="0"/>
                </a:lnTo>
                <a:lnTo>
                  <a:pt x="1910093" y="1967112"/>
                </a:lnTo>
                <a:lnTo>
                  <a:pt x="0" y="1967112"/>
                </a:lnTo>
                <a:lnTo>
                  <a:pt x="0" y="0"/>
                </a:lnTo>
                <a:close/>
              </a:path>
            </a:pathLst>
          </a:custGeom>
          <a:blipFill>
            <a:blip r:embed="rId16"/>
            <a:stretch>
              <a:fillRect l="0" t="0" r="0" b="0"/>
            </a:stretch>
          </a:blipFill>
        </p:spPr>
      </p:sp>
      <p:grpSp>
        <p:nvGrpSpPr>
          <p:cNvPr name="Group 15" id="15"/>
          <p:cNvGrpSpPr/>
          <p:nvPr/>
        </p:nvGrpSpPr>
        <p:grpSpPr>
          <a:xfrm rot="0">
            <a:off x="-921796" y="4866975"/>
            <a:ext cx="7874356" cy="5970194"/>
            <a:chOff x="0" y="0"/>
            <a:chExt cx="10499142" cy="7960258"/>
          </a:xfrm>
        </p:grpSpPr>
        <p:sp>
          <p:nvSpPr>
            <p:cNvPr name="Freeform 16" id="16"/>
            <p:cNvSpPr/>
            <p:nvPr/>
          </p:nvSpPr>
          <p:spPr>
            <a:xfrm flipH="false" flipV="false" rot="0">
              <a:off x="0" y="0"/>
              <a:ext cx="10499142" cy="7960258"/>
            </a:xfrm>
            <a:custGeom>
              <a:avLst/>
              <a:gdLst/>
              <a:ahLst/>
              <a:cxnLst/>
              <a:rect r="r" b="b" t="t" l="l"/>
              <a:pathLst>
                <a:path h="7960258" w="10499142">
                  <a:moveTo>
                    <a:pt x="0" y="0"/>
                  </a:moveTo>
                  <a:lnTo>
                    <a:pt x="10499142" y="0"/>
                  </a:lnTo>
                  <a:lnTo>
                    <a:pt x="10499142" y="7960258"/>
                  </a:lnTo>
                  <a:lnTo>
                    <a:pt x="0" y="796025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7" id="17"/>
            <p:cNvSpPr/>
            <p:nvPr/>
          </p:nvSpPr>
          <p:spPr>
            <a:xfrm flipH="false" flipV="false" rot="436289">
              <a:off x="2735979" y="4872175"/>
              <a:ext cx="575717" cy="1522329"/>
            </a:xfrm>
            <a:custGeom>
              <a:avLst/>
              <a:gdLst/>
              <a:ahLst/>
              <a:cxnLst/>
              <a:rect r="r" b="b" t="t" l="l"/>
              <a:pathLst>
                <a:path h="1522329" w="575717">
                  <a:moveTo>
                    <a:pt x="0" y="0"/>
                  </a:moveTo>
                  <a:lnTo>
                    <a:pt x="575717" y="0"/>
                  </a:lnTo>
                  <a:lnTo>
                    <a:pt x="575717" y="1522329"/>
                  </a:lnTo>
                  <a:lnTo>
                    <a:pt x="0" y="1522329"/>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Freeform 18" id="18"/>
            <p:cNvSpPr/>
            <p:nvPr/>
          </p:nvSpPr>
          <p:spPr>
            <a:xfrm flipH="false" flipV="false" rot="-832132">
              <a:off x="8561653" y="4872175"/>
              <a:ext cx="575717" cy="1522329"/>
            </a:xfrm>
            <a:custGeom>
              <a:avLst/>
              <a:gdLst/>
              <a:ahLst/>
              <a:cxnLst/>
              <a:rect r="r" b="b" t="t" l="l"/>
              <a:pathLst>
                <a:path h="1522329" w="575717">
                  <a:moveTo>
                    <a:pt x="0" y="0"/>
                  </a:moveTo>
                  <a:lnTo>
                    <a:pt x="575718" y="0"/>
                  </a:lnTo>
                  <a:lnTo>
                    <a:pt x="575718" y="1522329"/>
                  </a:lnTo>
                  <a:lnTo>
                    <a:pt x="0" y="1522329"/>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grpSp>
      <p:sp>
        <p:nvSpPr>
          <p:cNvPr name="Freeform 19" id="19"/>
          <p:cNvSpPr/>
          <p:nvPr/>
        </p:nvSpPr>
        <p:spPr>
          <a:xfrm flipH="false" flipV="false" rot="0">
            <a:off x="12412975" y="3925751"/>
            <a:ext cx="2641951" cy="2960169"/>
          </a:xfrm>
          <a:custGeom>
            <a:avLst/>
            <a:gdLst/>
            <a:ahLst/>
            <a:cxnLst/>
            <a:rect r="r" b="b" t="t" l="l"/>
            <a:pathLst>
              <a:path h="2960169" w="2641951">
                <a:moveTo>
                  <a:pt x="0" y="0"/>
                </a:moveTo>
                <a:lnTo>
                  <a:pt x="2641951" y="0"/>
                </a:lnTo>
                <a:lnTo>
                  <a:pt x="2641951" y="2960169"/>
                </a:lnTo>
                <a:lnTo>
                  <a:pt x="0" y="2960169"/>
                </a:lnTo>
                <a:lnTo>
                  <a:pt x="0" y="0"/>
                </a:lnTo>
                <a:close/>
              </a:path>
            </a:pathLst>
          </a:custGeom>
          <a:blipFill>
            <a:blip r:embed="rId19">
              <a:alphaModFix amt="61000"/>
              <a:extLst>
                <a:ext uri="{96DAC541-7B7A-43D3-8B79-37D633B846F1}">
                  <asvg:svgBlip xmlns:asvg="http://schemas.microsoft.com/office/drawing/2016/SVG/main" r:embed="rId20"/>
                </a:ext>
              </a:extLst>
            </a:blip>
            <a:stretch>
              <a:fillRect l="0" t="0" r="0" b="0"/>
            </a:stretch>
          </a:blipFill>
        </p:spPr>
      </p:sp>
      <p:sp>
        <p:nvSpPr>
          <p:cNvPr name="Freeform 20" id="20"/>
          <p:cNvSpPr/>
          <p:nvPr/>
        </p:nvSpPr>
        <p:spPr>
          <a:xfrm flipH="false" flipV="false" rot="0">
            <a:off x="13795219" y="6484737"/>
            <a:ext cx="1691678" cy="380015"/>
          </a:xfrm>
          <a:custGeom>
            <a:avLst/>
            <a:gdLst/>
            <a:ahLst/>
            <a:cxnLst/>
            <a:rect r="r" b="b" t="t" l="l"/>
            <a:pathLst>
              <a:path h="380015" w="1691678">
                <a:moveTo>
                  <a:pt x="0" y="0"/>
                </a:moveTo>
                <a:lnTo>
                  <a:pt x="1691678" y="0"/>
                </a:lnTo>
                <a:lnTo>
                  <a:pt x="1691678" y="380014"/>
                </a:lnTo>
                <a:lnTo>
                  <a:pt x="0" y="380014"/>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p:spPr>
      </p:sp>
      <p:sp>
        <p:nvSpPr>
          <p:cNvPr name="Freeform 21" id="21"/>
          <p:cNvSpPr/>
          <p:nvPr/>
        </p:nvSpPr>
        <p:spPr>
          <a:xfrm flipH="false" flipV="false" rot="0">
            <a:off x="2042156" y="9191625"/>
            <a:ext cx="1188503" cy="1221825"/>
          </a:xfrm>
          <a:custGeom>
            <a:avLst/>
            <a:gdLst/>
            <a:ahLst/>
            <a:cxnLst/>
            <a:rect r="r" b="b" t="t" l="l"/>
            <a:pathLst>
              <a:path h="1221825" w="1188503">
                <a:moveTo>
                  <a:pt x="0" y="0"/>
                </a:moveTo>
                <a:lnTo>
                  <a:pt x="1188503" y="0"/>
                </a:lnTo>
                <a:lnTo>
                  <a:pt x="1188503" y="1221825"/>
                </a:lnTo>
                <a:lnTo>
                  <a:pt x="0" y="1221825"/>
                </a:lnTo>
                <a:lnTo>
                  <a:pt x="0" y="0"/>
                </a:lnTo>
                <a:close/>
              </a:path>
            </a:pathLst>
          </a:custGeom>
          <a:blipFill>
            <a:blip r:embed="rId23">
              <a:extLst>
                <a:ext uri="{96DAC541-7B7A-43D3-8B79-37D633B846F1}">
                  <asvg:svgBlip xmlns:asvg="http://schemas.microsoft.com/office/drawing/2016/SVG/main" r:embed="rId24"/>
                </a:ext>
              </a:extLst>
            </a:blip>
            <a:stretch>
              <a:fillRect l="0" t="0" r="0" b="0"/>
            </a:stretch>
          </a:blipFill>
        </p:spPr>
      </p:sp>
      <p:sp>
        <p:nvSpPr>
          <p:cNvPr name="Freeform 22" id="22"/>
          <p:cNvSpPr/>
          <p:nvPr/>
        </p:nvSpPr>
        <p:spPr>
          <a:xfrm flipH="false" flipV="false" rot="0">
            <a:off x="3296053" y="9545439"/>
            <a:ext cx="718640" cy="741561"/>
          </a:xfrm>
          <a:custGeom>
            <a:avLst/>
            <a:gdLst/>
            <a:ahLst/>
            <a:cxnLst/>
            <a:rect r="r" b="b" t="t" l="l"/>
            <a:pathLst>
              <a:path h="741561" w="718640">
                <a:moveTo>
                  <a:pt x="0" y="0"/>
                </a:moveTo>
                <a:lnTo>
                  <a:pt x="718640" y="0"/>
                </a:lnTo>
                <a:lnTo>
                  <a:pt x="718640" y="741561"/>
                </a:lnTo>
                <a:lnTo>
                  <a:pt x="0" y="741561"/>
                </a:lnTo>
                <a:lnTo>
                  <a:pt x="0" y="0"/>
                </a:lnTo>
                <a:close/>
              </a:path>
            </a:pathLst>
          </a:custGeom>
          <a:blipFill>
            <a:blip r:embed="rId25"/>
            <a:stretch>
              <a:fillRect l="0" t="0" r="0" b="0"/>
            </a:stretch>
          </a:blipFill>
        </p:spPr>
      </p:sp>
      <p:sp>
        <p:nvSpPr>
          <p:cNvPr name="TextBox 23" id="23"/>
          <p:cNvSpPr txBox="true"/>
          <p:nvPr/>
        </p:nvSpPr>
        <p:spPr>
          <a:xfrm rot="0">
            <a:off x="2280507" y="1687739"/>
            <a:ext cx="15697200" cy="2621903"/>
          </a:xfrm>
          <a:prstGeom prst="rect">
            <a:avLst/>
          </a:prstGeom>
        </p:spPr>
        <p:txBody>
          <a:bodyPr anchor="t" rtlCol="false" tIns="0" lIns="0" bIns="0" rIns="0">
            <a:spAutoFit/>
          </a:bodyPr>
          <a:lstStyle/>
          <a:p>
            <a:pPr algn="r">
              <a:lnSpc>
                <a:spcPts val="21385"/>
              </a:lnSpc>
            </a:pPr>
            <a:r>
              <a:rPr lang="en-US" sz="15275">
                <a:solidFill>
                  <a:srgbClr val="000000"/>
                </a:solidFill>
                <a:latin typeface="Norwester"/>
                <a:ea typeface="Norwester"/>
                <a:cs typeface="Norwester"/>
                <a:sym typeface="Norwester"/>
              </a:rPr>
              <a:t>Robot Design Now...</a:t>
            </a:r>
          </a:p>
        </p:txBody>
      </p:sp>
      <p:sp>
        <p:nvSpPr>
          <p:cNvPr name="TextBox 24" id="24"/>
          <p:cNvSpPr txBox="true"/>
          <p:nvPr/>
        </p:nvSpPr>
        <p:spPr>
          <a:xfrm rot="0">
            <a:off x="11246226" y="4047939"/>
            <a:ext cx="6605232" cy="3026607"/>
          </a:xfrm>
          <a:prstGeom prst="rect">
            <a:avLst/>
          </a:prstGeom>
        </p:spPr>
        <p:txBody>
          <a:bodyPr anchor="t" rtlCol="false" tIns="0" lIns="0" bIns="0" rIns="0">
            <a:spAutoFit/>
          </a:bodyPr>
          <a:lstStyle/>
          <a:p>
            <a:pPr algn="r">
              <a:lnSpc>
                <a:spcPts val="12087"/>
              </a:lnSpc>
            </a:pPr>
            <a:r>
              <a:rPr lang="en-US" b="true" sz="8633">
                <a:solidFill>
                  <a:srgbClr val="000000"/>
                </a:solidFill>
                <a:latin typeface="DejaVu Serif Bold"/>
                <a:ea typeface="DejaVu Serif Bold"/>
                <a:cs typeface="DejaVu Serif Bold"/>
                <a:sym typeface="DejaVu Serif Bold"/>
              </a:rPr>
              <a:t>Lebob 2025</a:t>
            </a:r>
          </a:p>
        </p:txBody>
      </p:sp>
    </p:spTree>
  </p:cSld>
  <p:clrMapOvr>
    <a:masterClrMapping/>
  </p:clrMapOvr>
  <p:transition spd="med">
    <p:push dir="l"/>
  </p:transition>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E8A706"/>
        </a:solidFill>
      </p:bgPr>
    </p:bg>
    <p:spTree>
      <p:nvGrpSpPr>
        <p:cNvPr id="1" name=""/>
        <p:cNvGrpSpPr/>
        <p:nvPr/>
      </p:nvGrpSpPr>
      <p:grpSpPr>
        <a:xfrm>
          <a:off x="0" y="0"/>
          <a:ext cx="0" cy="0"/>
          <a:chOff x="0" y="0"/>
          <a:chExt cx="0" cy="0"/>
        </a:xfrm>
      </p:grpSpPr>
      <p:sp>
        <p:nvSpPr>
          <p:cNvPr name="Freeform 2" id="2"/>
          <p:cNvSpPr/>
          <p:nvPr/>
        </p:nvSpPr>
        <p:spPr>
          <a:xfrm flipH="false" flipV="false" rot="0">
            <a:off x="-1552560" y="3883420"/>
            <a:ext cx="8741050" cy="6627305"/>
          </a:xfrm>
          <a:custGeom>
            <a:avLst/>
            <a:gdLst/>
            <a:ahLst/>
            <a:cxnLst/>
            <a:rect r="r" b="b" t="t" l="l"/>
            <a:pathLst>
              <a:path h="6627305" w="8741050">
                <a:moveTo>
                  <a:pt x="0" y="0"/>
                </a:moveTo>
                <a:lnTo>
                  <a:pt x="8741050" y="0"/>
                </a:lnTo>
                <a:lnTo>
                  <a:pt x="8741050" y="6627305"/>
                </a:lnTo>
                <a:lnTo>
                  <a:pt x="0" y="6627305"/>
                </a:lnTo>
                <a:lnTo>
                  <a:pt x="0" y="0"/>
                </a:lnTo>
                <a:close/>
              </a:path>
            </a:pathLst>
          </a:custGeom>
          <a:blipFill>
            <a:blip r:embed="rId2">
              <a:alphaModFix amt="55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1887672" y="5876945"/>
            <a:ext cx="6974605" cy="4679326"/>
          </a:xfrm>
          <a:custGeom>
            <a:avLst/>
            <a:gdLst/>
            <a:ahLst/>
            <a:cxnLst/>
            <a:rect r="r" b="b" t="t" l="l"/>
            <a:pathLst>
              <a:path h="4679326" w="6974605">
                <a:moveTo>
                  <a:pt x="0" y="0"/>
                </a:moveTo>
                <a:lnTo>
                  <a:pt x="6974605" y="0"/>
                </a:lnTo>
                <a:lnTo>
                  <a:pt x="6974605" y="4679326"/>
                </a:lnTo>
                <a:lnTo>
                  <a:pt x="0" y="4679326"/>
                </a:lnTo>
                <a:lnTo>
                  <a:pt x="0" y="0"/>
                </a:lnTo>
                <a:close/>
              </a:path>
            </a:pathLst>
          </a:custGeom>
          <a:blipFill>
            <a:blip r:embed="rId4">
              <a:alphaModFix amt="53000"/>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2403450" y="6722369"/>
            <a:ext cx="6133171" cy="4114800"/>
          </a:xfrm>
          <a:custGeom>
            <a:avLst/>
            <a:gdLst/>
            <a:ahLst/>
            <a:cxnLst/>
            <a:rect r="r" b="b" t="t" l="l"/>
            <a:pathLst>
              <a:path h="4114800" w="6133171">
                <a:moveTo>
                  <a:pt x="0" y="0"/>
                </a:moveTo>
                <a:lnTo>
                  <a:pt x="6133171" y="0"/>
                </a:lnTo>
                <a:lnTo>
                  <a:pt x="6133171"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5" id="5"/>
          <p:cNvGrpSpPr/>
          <p:nvPr/>
        </p:nvGrpSpPr>
        <p:grpSpPr>
          <a:xfrm rot="0">
            <a:off x="-1517020" y="4866975"/>
            <a:ext cx="7874356" cy="5970194"/>
            <a:chOff x="0" y="0"/>
            <a:chExt cx="10499142" cy="7960258"/>
          </a:xfrm>
        </p:grpSpPr>
        <p:sp>
          <p:nvSpPr>
            <p:cNvPr name="Freeform 6" id="6"/>
            <p:cNvSpPr/>
            <p:nvPr/>
          </p:nvSpPr>
          <p:spPr>
            <a:xfrm flipH="false" flipV="false" rot="0">
              <a:off x="0" y="0"/>
              <a:ext cx="10499142" cy="7960258"/>
            </a:xfrm>
            <a:custGeom>
              <a:avLst/>
              <a:gdLst/>
              <a:ahLst/>
              <a:cxnLst/>
              <a:rect r="r" b="b" t="t" l="l"/>
              <a:pathLst>
                <a:path h="7960258" w="10499142">
                  <a:moveTo>
                    <a:pt x="0" y="0"/>
                  </a:moveTo>
                  <a:lnTo>
                    <a:pt x="10499142" y="0"/>
                  </a:lnTo>
                  <a:lnTo>
                    <a:pt x="10499142" y="7960258"/>
                  </a:lnTo>
                  <a:lnTo>
                    <a:pt x="0" y="796025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436289">
              <a:off x="2735979" y="4872175"/>
              <a:ext cx="575717" cy="1522329"/>
            </a:xfrm>
            <a:custGeom>
              <a:avLst/>
              <a:gdLst/>
              <a:ahLst/>
              <a:cxnLst/>
              <a:rect r="r" b="b" t="t" l="l"/>
              <a:pathLst>
                <a:path h="1522329" w="575717">
                  <a:moveTo>
                    <a:pt x="0" y="0"/>
                  </a:moveTo>
                  <a:lnTo>
                    <a:pt x="575717" y="0"/>
                  </a:lnTo>
                  <a:lnTo>
                    <a:pt x="575717" y="1522329"/>
                  </a:lnTo>
                  <a:lnTo>
                    <a:pt x="0" y="152232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832132">
              <a:off x="8561653" y="4872175"/>
              <a:ext cx="575717" cy="1522329"/>
            </a:xfrm>
            <a:custGeom>
              <a:avLst/>
              <a:gdLst/>
              <a:ahLst/>
              <a:cxnLst/>
              <a:rect r="r" b="b" t="t" l="l"/>
              <a:pathLst>
                <a:path h="1522329" w="575717">
                  <a:moveTo>
                    <a:pt x="0" y="0"/>
                  </a:moveTo>
                  <a:lnTo>
                    <a:pt x="575718" y="0"/>
                  </a:lnTo>
                  <a:lnTo>
                    <a:pt x="575718" y="1522329"/>
                  </a:lnTo>
                  <a:lnTo>
                    <a:pt x="0" y="152232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grpSp>
        <p:nvGrpSpPr>
          <p:cNvPr name="Group 9" id="9"/>
          <p:cNvGrpSpPr/>
          <p:nvPr/>
        </p:nvGrpSpPr>
        <p:grpSpPr>
          <a:xfrm rot="0">
            <a:off x="-1578077" y="3320231"/>
            <a:ext cx="21444155" cy="3876842"/>
            <a:chOff x="0" y="0"/>
            <a:chExt cx="5647843" cy="1021061"/>
          </a:xfrm>
        </p:grpSpPr>
        <p:sp>
          <p:nvSpPr>
            <p:cNvPr name="Freeform 10" id="10"/>
            <p:cNvSpPr/>
            <p:nvPr/>
          </p:nvSpPr>
          <p:spPr>
            <a:xfrm flipH="false" flipV="false" rot="0">
              <a:off x="0" y="0"/>
              <a:ext cx="5647843" cy="1021061"/>
            </a:xfrm>
            <a:custGeom>
              <a:avLst/>
              <a:gdLst/>
              <a:ahLst/>
              <a:cxnLst/>
              <a:rect r="r" b="b" t="t" l="l"/>
              <a:pathLst>
                <a:path h="1021061" w="5647843">
                  <a:moveTo>
                    <a:pt x="18412" y="0"/>
                  </a:moveTo>
                  <a:lnTo>
                    <a:pt x="5629431" y="0"/>
                  </a:lnTo>
                  <a:cubicBezTo>
                    <a:pt x="5634314" y="0"/>
                    <a:pt x="5638997" y="1940"/>
                    <a:pt x="5642451" y="5393"/>
                  </a:cubicBezTo>
                  <a:cubicBezTo>
                    <a:pt x="5645903" y="8846"/>
                    <a:pt x="5647843" y="13529"/>
                    <a:pt x="5647843" y="18412"/>
                  </a:cubicBezTo>
                  <a:lnTo>
                    <a:pt x="5647843" y="1002649"/>
                  </a:lnTo>
                  <a:cubicBezTo>
                    <a:pt x="5647843" y="1012818"/>
                    <a:pt x="5639600" y="1021061"/>
                    <a:pt x="5629431" y="1021061"/>
                  </a:cubicBezTo>
                  <a:lnTo>
                    <a:pt x="18412" y="1021061"/>
                  </a:lnTo>
                  <a:cubicBezTo>
                    <a:pt x="13529" y="1021061"/>
                    <a:pt x="8846" y="1019121"/>
                    <a:pt x="5393" y="1015668"/>
                  </a:cubicBezTo>
                  <a:cubicBezTo>
                    <a:pt x="1940" y="1012215"/>
                    <a:pt x="0" y="1007532"/>
                    <a:pt x="0" y="1002649"/>
                  </a:cubicBezTo>
                  <a:lnTo>
                    <a:pt x="0" y="18412"/>
                  </a:lnTo>
                  <a:cubicBezTo>
                    <a:pt x="0" y="13529"/>
                    <a:pt x="1940" y="8846"/>
                    <a:pt x="5393" y="5393"/>
                  </a:cubicBezTo>
                  <a:cubicBezTo>
                    <a:pt x="8846" y="1940"/>
                    <a:pt x="13529" y="0"/>
                    <a:pt x="18412" y="0"/>
                  </a:cubicBezTo>
                  <a:close/>
                </a:path>
              </a:pathLst>
            </a:custGeom>
            <a:solidFill>
              <a:srgbClr val="B35400">
                <a:alpha val="56863"/>
              </a:srgbClr>
            </a:solidFill>
          </p:spPr>
        </p:sp>
        <p:sp>
          <p:nvSpPr>
            <p:cNvPr name="TextBox 11" id="11"/>
            <p:cNvSpPr txBox="true"/>
            <p:nvPr/>
          </p:nvSpPr>
          <p:spPr>
            <a:xfrm>
              <a:off x="0" y="-38100"/>
              <a:ext cx="5647843" cy="1059161"/>
            </a:xfrm>
            <a:prstGeom prst="rect">
              <a:avLst/>
            </a:prstGeom>
          </p:spPr>
          <p:txBody>
            <a:bodyPr anchor="ctr" rtlCol="false" tIns="50800" lIns="50800" bIns="50800" rIns="50800"/>
            <a:lstStyle/>
            <a:p>
              <a:pPr algn="ctr">
                <a:lnSpc>
                  <a:spcPts val="2659"/>
                </a:lnSpc>
                <a:spcBef>
                  <a:spcPct val="0"/>
                </a:spcBef>
              </a:pPr>
            </a:p>
          </p:txBody>
        </p:sp>
      </p:grpSp>
      <p:sp>
        <p:nvSpPr>
          <p:cNvPr name="Freeform 12" id="12"/>
          <p:cNvSpPr/>
          <p:nvPr/>
        </p:nvSpPr>
        <p:spPr>
          <a:xfrm flipH="false" flipV="false" rot="0">
            <a:off x="0" y="0"/>
            <a:ext cx="2396613" cy="2396613"/>
          </a:xfrm>
          <a:custGeom>
            <a:avLst/>
            <a:gdLst/>
            <a:ahLst/>
            <a:cxnLst/>
            <a:rect r="r" b="b" t="t" l="l"/>
            <a:pathLst>
              <a:path h="2396613" w="2396613">
                <a:moveTo>
                  <a:pt x="0" y="0"/>
                </a:moveTo>
                <a:lnTo>
                  <a:pt x="2396613" y="0"/>
                </a:lnTo>
                <a:lnTo>
                  <a:pt x="2396613" y="2396613"/>
                </a:lnTo>
                <a:lnTo>
                  <a:pt x="0" y="2396613"/>
                </a:lnTo>
                <a:lnTo>
                  <a:pt x="0" y="0"/>
                </a:lnTo>
                <a:close/>
              </a:path>
            </a:pathLst>
          </a:custGeom>
          <a:blipFill>
            <a:blip r:embed="rId8"/>
            <a:stretch>
              <a:fillRect l="-105640" t="-23315" r="-101654" b="-81175"/>
            </a:stretch>
          </a:blipFill>
        </p:spPr>
      </p:sp>
      <p:sp>
        <p:nvSpPr>
          <p:cNvPr name="TextBox 13" id="13"/>
          <p:cNvSpPr txBox="true"/>
          <p:nvPr/>
        </p:nvSpPr>
        <p:spPr>
          <a:xfrm rot="0">
            <a:off x="4196982" y="3442066"/>
            <a:ext cx="10240502" cy="2621903"/>
          </a:xfrm>
          <a:prstGeom prst="rect">
            <a:avLst/>
          </a:prstGeom>
        </p:spPr>
        <p:txBody>
          <a:bodyPr anchor="t" rtlCol="false" tIns="0" lIns="0" bIns="0" rIns="0">
            <a:spAutoFit/>
          </a:bodyPr>
          <a:lstStyle/>
          <a:p>
            <a:pPr algn="ctr">
              <a:lnSpc>
                <a:spcPts val="21385"/>
              </a:lnSpc>
            </a:pPr>
            <a:r>
              <a:rPr lang="en-US" sz="15275">
                <a:solidFill>
                  <a:srgbClr val="000000"/>
                </a:solidFill>
                <a:latin typeface="Norwester"/>
                <a:ea typeface="Norwester"/>
                <a:cs typeface="Norwester"/>
                <a:sym typeface="Norwester"/>
              </a:rPr>
              <a:t>Part 1</a:t>
            </a:r>
          </a:p>
        </p:txBody>
      </p:sp>
      <p:sp>
        <p:nvSpPr>
          <p:cNvPr name="TextBox 14" id="14"/>
          <p:cNvSpPr txBox="true"/>
          <p:nvPr/>
        </p:nvSpPr>
        <p:spPr>
          <a:xfrm rot="0">
            <a:off x="1865236" y="5736459"/>
            <a:ext cx="14557528" cy="815581"/>
          </a:xfrm>
          <a:prstGeom prst="rect">
            <a:avLst/>
          </a:prstGeom>
        </p:spPr>
        <p:txBody>
          <a:bodyPr anchor="t" rtlCol="false" tIns="0" lIns="0" bIns="0" rIns="0">
            <a:spAutoFit/>
          </a:bodyPr>
          <a:lstStyle/>
          <a:p>
            <a:pPr algn="ctr">
              <a:lnSpc>
                <a:spcPts val="6627"/>
              </a:lnSpc>
            </a:pPr>
            <a:r>
              <a:rPr lang="en-US" b="true" sz="4734">
                <a:solidFill>
                  <a:srgbClr val="000000"/>
                </a:solidFill>
                <a:latin typeface="DejaVu Serif Bold"/>
                <a:ea typeface="DejaVu Serif Bold"/>
                <a:cs typeface="DejaVu Serif Bold"/>
                <a:sym typeface="DejaVu Serif Bold"/>
              </a:rPr>
              <a:t>Planning</a:t>
            </a:r>
          </a:p>
        </p:txBody>
      </p:sp>
      <p:sp>
        <p:nvSpPr>
          <p:cNvPr name="Freeform 15" id="15"/>
          <p:cNvSpPr/>
          <p:nvPr/>
        </p:nvSpPr>
        <p:spPr>
          <a:xfrm flipH="false" flipV="false" rot="0">
            <a:off x="16029131" y="360898"/>
            <a:ext cx="1674816" cy="1674816"/>
          </a:xfrm>
          <a:custGeom>
            <a:avLst/>
            <a:gdLst/>
            <a:ahLst/>
            <a:cxnLst/>
            <a:rect r="r" b="b" t="t" l="l"/>
            <a:pathLst>
              <a:path h="1674816" w="1674816">
                <a:moveTo>
                  <a:pt x="0" y="0"/>
                </a:moveTo>
                <a:lnTo>
                  <a:pt x="1674816" y="0"/>
                </a:lnTo>
                <a:lnTo>
                  <a:pt x="1674816" y="1674817"/>
                </a:lnTo>
                <a:lnTo>
                  <a:pt x="0" y="1674817"/>
                </a:lnTo>
                <a:lnTo>
                  <a:pt x="0" y="0"/>
                </a:lnTo>
                <a:close/>
              </a:path>
            </a:pathLst>
          </a:custGeom>
          <a:blipFill>
            <a:blip r:embed="rId9"/>
            <a:stretch>
              <a:fillRect l="0" t="0" r="0" b="0"/>
            </a:stretch>
          </a:blipFill>
        </p:spPr>
      </p:sp>
    </p:spTree>
  </p:cSld>
  <p:clrMapOvr>
    <a:masterClrMapping/>
  </p:clrMapOvr>
  <p:transition spd="med">
    <p:push dir="l"/>
  </p:transition>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E8A706"/>
        </a:solidFill>
      </p:bgPr>
    </p:bg>
    <p:spTree>
      <p:nvGrpSpPr>
        <p:cNvPr id="1" name=""/>
        <p:cNvGrpSpPr/>
        <p:nvPr/>
      </p:nvGrpSpPr>
      <p:grpSpPr>
        <a:xfrm>
          <a:off x="0" y="0"/>
          <a:ext cx="0" cy="0"/>
          <a:chOff x="0" y="0"/>
          <a:chExt cx="0" cy="0"/>
        </a:xfrm>
      </p:grpSpPr>
      <p:grpSp>
        <p:nvGrpSpPr>
          <p:cNvPr name="Group 2" id="2"/>
          <p:cNvGrpSpPr/>
          <p:nvPr/>
        </p:nvGrpSpPr>
        <p:grpSpPr>
          <a:xfrm rot="0">
            <a:off x="-1552560" y="3883420"/>
            <a:ext cx="20414837" cy="6953749"/>
            <a:chOff x="0" y="0"/>
            <a:chExt cx="27219783" cy="9271666"/>
          </a:xfrm>
        </p:grpSpPr>
        <p:sp>
          <p:nvSpPr>
            <p:cNvPr name="Freeform 3" id="3"/>
            <p:cNvSpPr/>
            <p:nvPr/>
          </p:nvSpPr>
          <p:spPr>
            <a:xfrm flipH="false" flipV="false" rot="0">
              <a:off x="0" y="0"/>
              <a:ext cx="11654734" cy="8836407"/>
            </a:xfrm>
            <a:custGeom>
              <a:avLst/>
              <a:gdLst/>
              <a:ahLst/>
              <a:cxnLst/>
              <a:rect r="r" b="b" t="t" l="l"/>
              <a:pathLst>
                <a:path h="8836407" w="11654734">
                  <a:moveTo>
                    <a:pt x="0" y="0"/>
                  </a:moveTo>
                  <a:lnTo>
                    <a:pt x="11654734" y="0"/>
                  </a:lnTo>
                  <a:lnTo>
                    <a:pt x="11654734" y="8836407"/>
                  </a:lnTo>
                  <a:lnTo>
                    <a:pt x="0" y="8836407"/>
                  </a:lnTo>
                  <a:lnTo>
                    <a:pt x="0" y="0"/>
                  </a:lnTo>
                  <a:close/>
                </a:path>
              </a:pathLst>
            </a:custGeom>
            <a:blipFill>
              <a:blip r:embed="rId2">
                <a:alphaModFix amt="55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7920310" y="2658034"/>
              <a:ext cx="9299473" cy="6239101"/>
            </a:xfrm>
            <a:custGeom>
              <a:avLst/>
              <a:gdLst/>
              <a:ahLst/>
              <a:cxnLst/>
              <a:rect r="r" b="b" t="t" l="l"/>
              <a:pathLst>
                <a:path h="6239101" w="9299473">
                  <a:moveTo>
                    <a:pt x="0" y="0"/>
                  </a:moveTo>
                  <a:lnTo>
                    <a:pt x="9299473" y="0"/>
                  </a:lnTo>
                  <a:lnTo>
                    <a:pt x="9299473" y="6239101"/>
                  </a:lnTo>
                  <a:lnTo>
                    <a:pt x="0" y="6239101"/>
                  </a:lnTo>
                  <a:lnTo>
                    <a:pt x="0" y="0"/>
                  </a:lnTo>
                  <a:close/>
                </a:path>
              </a:pathLst>
            </a:custGeom>
            <a:blipFill>
              <a:blip r:embed="rId4">
                <a:alphaModFix amt="53000"/>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8608014" y="3785266"/>
              <a:ext cx="8177561" cy="5486400"/>
            </a:xfrm>
            <a:custGeom>
              <a:avLst/>
              <a:gdLst/>
              <a:ahLst/>
              <a:cxnLst/>
              <a:rect r="r" b="b" t="t" l="l"/>
              <a:pathLst>
                <a:path h="5486400" w="8177561">
                  <a:moveTo>
                    <a:pt x="0" y="0"/>
                  </a:moveTo>
                  <a:lnTo>
                    <a:pt x="8177561" y="0"/>
                  </a:lnTo>
                  <a:lnTo>
                    <a:pt x="8177561" y="5486400"/>
                  </a:lnTo>
                  <a:lnTo>
                    <a:pt x="0" y="54864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47387" y="1311408"/>
              <a:ext cx="10499142" cy="7960258"/>
            </a:xfrm>
            <a:custGeom>
              <a:avLst/>
              <a:gdLst/>
              <a:ahLst/>
              <a:cxnLst/>
              <a:rect r="r" b="b" t="t" l="l"/>
              <a:pathLst>
                <a:path h="7960258" w="10499142">
                  <a:moveTo>
                    <a:pt x="0" y="0"/>
                  </a:moveTo>
                  <a:lnTo>
                    <a:pt x="10499142" y="0"/>
                  </a:lnTo>
                  <a:lnTo>
                    <a:pt x="10499142" y="7960258"/>
                  </a:lnTo>
                  <a:lnTo>
                    <a:pt x="0" y="796025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436289">
              <a:off x="2783366" y="6183583"/>
              <a:ext cx="575717" cy="1522329"/>
            </a:xfrm>
            <a:custGeom>
              <a:avLst/>
              <a:gdLst/>
              <a:ahLst/>
              <a:cxnLst/>
              <a:rect r="r" b="b" t="t" l="l"/>
              <a:pathLst>
                <a:path h="1522329" w="575717">
                  <a:moveTo>
                    <a:pt x="0" y="0"/>
                  </a:moveTo>
                  <a:lnTo>
                    <a:pt x="575717" y="0"/>
                  </a:lnTo>
                  <a:lnTo>
                    <a:pt x="575717" y="1522329"/>
                  </a:lnTo>
                  <a:lnTo>
                    <a:pt x="0" y="152232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832132">
              <a:off x="8609041" y="6183583"/>
              <a:ext cx="575717" cy="1522329"/>
            </a:xfrm>
            <a:custGeom>
              <a:avLst/>
              <a:gdLst/>
              <a:ahLst/>
              <a:cxnLst/>
              <a:rect r="r" b="b" t="t" l="l"/>
              <a:pathLst>
                <a:path h="1522329" w="575717">
                  <a:moveTo>
                    <a:pt x="0" y="0"/>
                  </a:moveTo>
                  <a:lnTo>
                    <a:pt x="575717" y="0"/>
                  </a:lnTo>
                  <a:lnTo>
                    <a:pt x="575717" y="1522329"/>
                  </a:lnTo>
                  <a:lnTo>
                    <a:pt x="0" y="152232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grpSp>
        <p:nvGrpSpPr>
          <p:cNvPr name="Group 9" id="9"/>
          <p:cNvGrpSpPr/>
          <p:nvPr/>
        </p:nvGrpSpPr>
        <p:grpSpPr>
          <a:xfrm rot="0">
            <a:off x="1674839" y="1242267"/>
            <a:ext cx="14938322" cy="7802465"/>
            <a:chOff x="0" y="0"/>
            <a:chExt cx="3934373" cy="2054970"/>
          </a:xfrm>
        </p:grpSpPr>
        <p:sp>
          <p:nvSpPr>
            <p:cNvPr name="Freeform 10" id="10"/>
            <p:cNvSpPr/>
            <p:nvPr/>
          </p:nvSpPr>
          <p:spPr>
            <a:xfrm flipH="false" flipV="false" rot="0">
              <a:off x="0" y="0"/>
              <a:ext cx="3934373" cy="2054970"/>
            </a:xfrm>
            <a:custGeom>
              <a:avLst/>
              <a:gdLst/>
              <a:ahLst/>
              <a:cxnLst/>
              <a:rect r="r" b="b" t="t" l="l"/>
              <a:pathLst>
                <a:path h="2054970" w="3934373">
                  <a:moveTo>
                    <a:pt x="26431" y="0"/>
                  </a:moveTo>
                  <a:lnTo>
                    <a:pt x="3907942" y="0"/>
                  </a:lnTo>
                  <a:cubicBezTo>
                    <a:pt x="3922539" y="0"/>
                    <a:pt x="3934373" y="11834"/>
                    <a:pt x="3934373" y="26431"/>
                  </a:cubicBezTo>
                  <a:lnTo>
                    <a:pt x="3934373" y="2028539"/>
                  </a:lnTo>
                  <a:cubicBezTo>
                    <a:pt x="3934373" y="2043137"/>
                    <a:pt x="3922539" y="2054970"/>
                    <a:pt x="3907942" y="2054970"/>
                  </a:cubicBezTo>
                  <a:lnTo>
                    <a:pt x="26431" y="2054970"/>
                  </a:lnTo>
                  <a:cubicBezTo>
                    <a:pt x="11834" y="2054970"/>
                    <a:pt x="0" y="2043137"/>
                    <a:pt x="0" y="2028539"/>
                  </a:cubicBezTo>
                  <a:lnTo>
                    <a:pt x="0" y="26431"/>
                  </a:lnTo>
                  <a:cubicBezTo>
                    <a:pt x="0" y="11834"/>
                    <a:pt x="11834" y="0"/>
                    <a:pt x="26431" y="0"/>
                  </a:cubicBezTo>
                  <a:close/>
                </a:path>
              </a:pathLst>
            </a:custGeom>
            <a:solidFill>
              <a:srgbClr val="B35400">
                <a:alpha val="56863"/>
              </a:srgbClr>
            </a:solidFill>
          </p:spPr>
        </p:sp>
        <p:sp>
          <p:nvSpPr>
            <p:cNvPr name="TextBox 11" id="11"/>
            <p:cNvSpPr txBox="true"/>
            <p:nvPr/>
          </p:nvSpPr>
          <p:spPr>
            <a:xfrm>
              <a:off x="0" y="-38100"/>
              <a:ext cx="3934373" cy="2093070"/>
            </a:xfrm>
            <a:prstGeom prst="rect">
              <a:avLst/>
            </a:prstGeom>
          </p:spPr>
          <p:txBody>
            <a:bodyPr anchor="ctr" rtlCol="false" tIns="50800" lIns="50800" bIns="50800" rIns="50800"/>
            <a:lstStyle/>
            <a:p>
              <a:pPr algn="ctr">
                <a:lnSpc>
                  <a:spcPts val="2659"/>
                </a:lnSpc>
                <a:spcBef>
                  <a:spcPct val="0"/>
                </a:spcBef>
              </a:pPr>
            </a:p>
          </p:txBody>
        </p:sp>
      </p:grpSp>
      <p:sp>
        <p:nvSpPr>
          <p:cNvPr name="Freeform 12" id="12"/>
          <p:cNvSpPr/>
          <p:nvPr/>
        </p:nvSpPr>
        <p:spPr>
          <a:xfrm flipH="false" flipV="false" rot="0">
            <a:off x="0" y="0"/>
            <a:ext cx="2396613" cy="2396613"/>
          </a:xfrm>
          <a:custGeom>
            <a:avLst/>
            <a:gdLst/>
            <a:ahLst/>
            <a:cxnLst/>
            <a:rect r="r" b="b" t="t" l="l"/>
            <a:pathLst>
              <a:path h="2396613" w="2396613">
                <a:moveTo>
                  <a:pt x="0" y="0"/>
                </a:moveTo>
                <a:lnTo>
                  <a:pt x="2396613" y="0"/>
                </a:lnTo>
                <a:lnTo>
                  <a:pt x="2396613" y="2396613"/>
                </a:lnTo>
                <a:lnTo>
                  <a:pt x="0" y="2396613"/>
                </a:lnTo>
                <a:lnTo>
                  <a:pt x="0" y="0"/>
                </a:lnTo>
                <a:close/>
              </a:path>
            </a:pathLst>
          </a:custGeom>
          <a:blipFill>
            <a:blip r:embed="rId8"/>
            <a:stretch>
              <a:fillRect l="-105640" t="-23315" r="-101654" b="-81175"/>
            </a:stretch>
          </a:blipFill>
        </p:spPr>
      </p:sp>
      <p:sp>
        <p:nvSpPr>
          <p:cNvPr name="TextBox 13" id="13"/>
          <p:cNvSpPr txBox="true"/>
          <p:nvPr/>
        </p:nvSpPr>
        <p:spPr>
          <a:xfrm rot="0">
            <a:off x="4492995" y="821646"/>
            <a:ext cx="9302009" cy="2386655"/>
          </a:xfrm>
          <a:prstGeom prst="rect">
            <a:avLst/>
          </a:prstGeom>
        </p:spPr>
        <p:txBody>
          <a:bodyPr anchor="t" rtlCol="false" tIns="0" lIns="0" bIns="0" rIns="0">
            <a:spAutoFit/>
          </a:bodyPr>
          <a:lstStyle/>
          <a:p>
            <a:pPr algn="ctr" marL="0" indent="0" lvl="0">
              <a:lnSpc>
                <a:spcPts val="19485"/>
              </a:lnSpc>
              <a:spcBef>
                <a:spcPct val="0"/>
              </a:spcBef>
            </a:pPr>
            <a:r>
              <a:rPr lang="en-US" sz="13918" strike="noStrike" u="none">
                <a:solidFill>
                  <a:srgbClr val="000000"/>
                </a:solidFill>
                <a:latin typeface="Norwester"/>
                <a:ea typeface="Norwester"/>
                <a:cs typeface="Norwester"/>
                <a:sym typeface="Norwester"/>
              </a:rPr>
              <a:t>research</a:t>
            </a:r>
          </a:p>
        </p:txBody>
      </p:sp>
      <p:sp>
        <p:nvSpPr>
          <p:cNvPr name="TextBox 14" id="14"/>
          <p:cNvSpPr txBox="true"/>
          <p:nvPr/>
        </p:nvSpPr>
        <p:spPr>
          <a:xfrm rot="0">
            <a:off x="2396613" y="3132101"/>
            <a:ext cx="12997619" cy="5511564"/>
          </a:xfrm>
          <a:prstGeom prst="rect">
            <a:avLst/>
          </a:prstGeom>
        </p:spPr>
        <p:txBody>
          <a:bodyPr anchor="t" rtlCol="false" tIns="0" lIns="0" bIns="0" rIns="0">
            <a:spAutoFit/>
          </a:bodyPr>
          <a:lstStyle/>
          <a:p>
            <a:pPr algn="l" marL="676698" indent="-338349" lvl="1">
              <a:lnSpc>
                <a:spcPts val="4388"/>
              </a:lnSpc>
              <a:buFont typeface="Arial"/>
              <a:buChar char="•"/>
            </a:pPr>
            <a:r>
              <a:rPr lang="en-US" sz="3134">
                <a:solidFill>
                  <a:srgbClr val="000000"/>
                </a:solidFill>
                <a:latin typeface="DejaVu Serif"/>
                <a:ea typeface="DejaVu Serif"/>
                <a:cs typeface="DejaVu Serif"/>
                <a:sym typeface="DejaVu Serif"/>
              </a:rPr>
              <a:t>D</a:t>
            </a:r>
            <a:r>
              <a:rPr lang="en-US" sz="3134" strike="noStrike" u="none">
                <a:solidFill>
                  <a:srgbClr val="000000"/>
                </a:solidFill>
                <a:latin typeface="DejaVu Serif"/>
                <a:ea typeface="DejaVu Serif"/>
                <a:cs typeface="DejaVu Serif"/>
                <a:sym typeface="DejaVu Serif"/>
              </a:rPr>
              <a:t>ifferent </a:t>
            </a:r>
            <a:r>
              <a:rPr lang="en-US" sz="3134" strike="noStrike" u="sng">
                <a:solidFill>
                  <a:srgbClr val="000000"/>
                </a:solidFill>
                <a:latin typeface="DejaVu Serif"/>
                <a:ea typeface="DejaVu Serif"/>
                <a:cs typeface="DejaVu Serif"/>
                <a:sym typeface="DejaVu Serif"/>
              </a:rPr>
              <a:t>materials</a:t>
            </a:r>
          </a:p>
          <a:p>
            <a:pPr algn="l" marL="676698" indent="-338349" lvl="1">
              <a:lnSpc>
                <a:spcPts val="4388"/>
              </a:lnSpc>
              <a:buFont typeface="Arial"/>
              <a:buChar char="•"/>
            </a:pPr>
            <a:r>
              <a:rPr lang="en-US" sz="3134" strike="noStrike" u="sng">
                <a:solidFill>
                  <a:srgbClr val="000000"/>
                </a:solidFill>
                <a:latin typeface="DejaVu Serif"/>
                <a:ea typeface="DejaVu Serif"/>
                <a:cs typeface="DejaVu Serif"/>
                <a:sym typeface="DejaVu Serif"/>
              </a:rPr>
              <a:t>Types</a:t>
            </a:r>
            <a:r>
              <a:rPr lang="en-US" sz="3134" strike="noStrike" u="none">
                <a:solidFill>
                  <a:srgbClr val="000000"/>
                </a:solidFill>
                <a:latin typeface="DejaVu Serif"/>
                <a:ea typeface="DejaVu Serif"/>
                <a:cs typeface="DejaVu Serif"/>
                <a:sym typeface="DejaVu Serif"/>
              </a:rPr>
              <a:t> of manipulator arms</a:t>
            </a:r>
          </a:p>
          <a:p>
            <a:pPr algn="l" marL="1353395" indent="-451132" lvl="2">
              <a:lnSpc>
                <a:spcPts val="4388"/>
              </a:lnSpc>
              <a:buFont typeface="Arial"/>
              <a:buChar char="⚬"/>
            </a:pPr>
            <a:r>
              <a:rPr lang="en-US" b="true" sz="3134" strike="noStrike" u="none">
                <a:solidFill>
                  <a:srgbClr val="000000"/>
                </a:solidFill>
                <a:latin typeface="DejaVu Serif Bold"/>
                <a:ea typeface="DejaVu Serif Bold"/>
                <a:cs typeface="DejaVu Serif Bold"/>
                <a:sym typeface="DejaVu Serif Bold"/>
              </a:rPr>
              <a:t>Stats</a:t>
            </a:r>
            <a:r>
              <a:rPr lang="en-US" sz="3134" strike="noStrike" u="none">
                <a:solidFill>
                  <a:srgbClr val="000000"/>
                </a:solidFill>
                <a:latin typeface="DejaVu Serif"/>
                <a:ea typeface="DejaVu Serif"/>
                <a:cs typeface="DejaVu Serif"/>
                <a:sym typeface="DejaVu Serif"/>
              </a:rPr>
              <a:t> of common commercial manipulator arms</a:t>
            </a:r>
          </a:p>
          <a:p>
            <a:pPr algn="l" marL="1353395" indent="-451132" lvl="2">
              <a:lnSpc>
                <a:spcPts val="4388"/>
              </a:lnSpc>
              <a:buFont typeface="Arial"/>
              <a:buChar char="⚬"/>
            </a:pPr>
            <a:r>
              <a:rPr lang="en-US" sz="3134" strike="noStrike" u="none">
                <a:solidFill>
                  <a:srgbClr val="000000"/>
                </a:solidFill>
                <a:latin typeface="DejaVu Serif"/>
                <a:ea typeface="DejaVu Serif"/>
                <a:cs typeface="DejaVu Serif"/>
                <a:sym typeface="DejaVu Serif"/>
              </a:rPr>
              <a:t>Primary </a:t>
            </a:r>
            <a:r>
              <a:rPr lang="en-US" b="true" sz="3134" strike="noStrike" u="none">
                <a:solidFill>
                  <a:srgbClr val="000000"/>
                </a:solidFill>
                <a:latin typeface="DejaVu Serif Bold"/>
                <a:ea typeface="DejaVu Serif Bold"/>
                <a:cs typeface="DejaVu Serif Bold"/>
                <a:sym typeface="DejaVu Serif Bold"/>
              </a:rPr>
              <a:t>functions</a:t>
            </a:r>
            <a:r>
              <a:rPr lang="en-US" sz="3134" strike="noStrike" u="none">
                <a:solidFill>
                  <a:srgbClr val="000000"/>
                </a:solidFill>
                <a:latin typeface="DejaVu Serif"/>
                <a:ea typeface="DejaVu Serif"/>
                <a:cs typeface="DejaVu Serif"/>
                <a:sym typeface="DejaVu Serif"/>
              </a:rPr>
              <a:t> of manipulator arms</a:t>
            </a:r>
          </a:p>
          <a:p>
            <a:pPr algn="l" marL="1353395" indent="-451132" lvl="2">
              <a:lnSpc>
                <a:spcPts val="4388"/>
              </a:lnSpc>
              <a:buFont typeface="Arial"/>
              <a:buChar char="⚬"/>
            </a:pPr>
            <a:r>
              <a:rPr lang="en-US" b="true" sz="3134" strike="noStrike" u="none">
                <a:solidFill>
                  <a:srgbClr val="000000"/>
                </a:solidFill>
                <a:latin typeface="DejaVu Serif Bold"/>
                <a:ea typeface="DejaVu Serif Bold"/>
                <a:cs typeface="DejaVu Serif Bold"/>
                <a:sym typeface="DejaVu Serif Bold"/>
              </a:rPr>
              <a:t>Hydraulic and electric</a:t>
            </a:r>
            <a:r>
              <a:rPr lang="en-US" sz="3134" strike="noStrike" u="none">
                <a:solidFill>
                  <a:srgbClr val="000000"/>
                </a:solidFill>
                <a:latin typeface="DejaVu Serif"/>
                <a:ea typeface="DejaVu Serif"/>
                <a:cs typeface="DejaVu Serif"/>
                <a:sym typeface="DejaVu Serif"/>
              </a:rPr>
              <a:t> manipulator arms</a:t>
            </a:r>
          </a:p>
          <a:p>
            <a:pPr algn="l" marL="1353395" indent="-451132" lvl="2">
              <a:lnSpc>
                <a:spcPts val="4388"/>
              </a:lnSpc>
              <a:buFont typeface="Arial"/>
              <a:buChar char="⚬"/>
            </a:pPr>
            <a:r>
              <a:rPr lang="en-US" sz="3134" strike="noStrike" u="none">
                <a:solidFill>
                  <a:srgbClr val="000000"/>
                </a:solidFill>
                <a:latin typeface="DejaVu Serif"/>
                <a:ea typeface="DejaVu Serif"/>
                <a:cs typeface="DejaVu Serif"/>
                <a:sym typeface="DejaVu Serif"/>
              </a:rPr>
              <a:t>Disadvantages and advantages of each</a:t>
            </a:r>
          </a:p>
          <a:p>
            <a:pPr algn="l" marL="676698" indent="-338349" lvl="1">
              <a:lnSpc>
                <a:spcPts val="4388"/>
              </a:lnSpc>
              <a:buFont typeface="Arial"/>
              <a:buChar char="•"/>
            </a:pPr>
            <a:r>
              <a:rPr lang="en-US" sz="3134" strike="noStrike" u="sng">
                <a:solidFill>
                  <a:srgbClr val="000000"/>
                </a:solidFill>
                <a:latin typeface="DejaVu Serif"/>
                <a:ea typeface="DejaVu Serif"/>
                <a:cs typeface="DejaVu Serif"/>
                <a:sym typeface="DejaVu Serif"/>
              </a:rPr>
              <a:t>Control schemes</a:t>
            </a:r>
          </a:p>
          <a:p>
            <a:pPr algn="l" marL="676698" indent="-338349" lvl="1">
              <a:lnSpc>
                <a:spcPts val="4388"/>
              </a:lnSpc>
              <a:buFont typeface="Arial"/>
              <a:buChar char="•"/>
            </a:pPr>
            <a:r>
              <a:rPr lang="en-US" sz="3134" strike="noStrike" u="sng">
                <a:solidFill>
                  <a:srgbClr val="000000"/>
                </a:solidFill>
                <a:latin typeface="DejaVu Serif"/>
                <a:ea typeface="DejaVu Serif"/>
                <a:cs typeface="DejaVu Serif"/>
                <a:sym typeface="DejaVu Serif"/>
              </a:rPr>
              <a:t>Common causes of damage</a:t>
            </a:r>
          </a:p>
          <a:p>
            <a:pPr algn="l" marL="676698" indent="-338349" lvl="1">
              <a:lnSpc>
                <a:spcPts val="4388"/>
              </a:lnSpc>
              <a:buFont typeface="Arial"/>
              <a:buChar char="•"/>
            </a:pPr>
            <a:r>
              <a:rPr lang="en-US" sz="3134" strike="noStrike" u="none">
                <a:solidFill>
                  <a:srgbClr val="000000"/>
                </a:solidFill>
                <a:latin typeface="DejaVu Serif"/>
                <a:ea typeface="DejaVu Serif"/>
                <a:cs typeface="DejaVu Serif"/>
                <a:sym typeface="DejaVu Serif"/>
              </a:rPr>
              <a:t>Typical </a:t>
            </a:r>
            <a:r>
              <a:rPr lang="en-US" sz="3134" strike="noStrike" u="sng">
                <a:solidFill>
                  <a:srgbClr val="000000"/>
                </a:solidFill>
                <a:latin typeface="DejaVu Serif"/>
                <a:ea typeface="DejaVu Serif"/>
                <a:cs typeface="DejaVu Serif"/>
                <a:sym typeface="DejaVu Serif"/>
              </a:rPr>
              <a:t>mounting on ROVs</a:t>
            </a:r>
          </a:p>
          <a:p>
            <a:pPr algn="l" marL="676698" indent="-338349" lvl="1">
              <a:lnSpc>
                <a:spcPts val="4388"/>
              </a:lnSpc>
              <a:buFont typeface="Arial"/>
              <a:buChar char="•"/>
            </a:pPr>
            <a:r>
              <a:rPr lang="en-US" sz="3134" strike="noStrike" u="sng">
                <a:solidFill>
                  <a:srgbClr val="000000"/>
                </a:solidFill>
                <a:latin typeface="DejaVu Serif"/>
                <a:ea typeface="DejaVu Serif"/>
                <a:cs typeface="DejaVu Serif"/>
                <a:sym typeface="DejaVu Serif"/>
              </a:rPr>
              <a:t>Key parts</a:t>
            </a:r>
          </a:p>
        </p:txBody>
      </p:sp>
      <p:sp>
        <p:nvSpPr>
          <p:cNvPr name="Freeform 15" id="15"/>
          <p:cNvSpPr/>
          <p:nvPr/>
        </p:nvSpPr>
        <p:spPr>
          <a:xfrm flipH="false" flipV="false" rot="0">
            <a:off x="16044134" y="721797"/>
            <a:ext cx="1674816" cy="1674816"/>
          </a:xfrm>
          <a:custGeom>
            <a:avLst/>
            <a:gdLst/>
            <a:ahLst/>
            <a:cxnLst/>
            <a:rect r="r" b="b" t="t" l="l"/>
            <a:pathLst>
              <a:path h="1674816" w="1674816">
                <a:moveTo>
                  <a:pt x="0" y="0"/>
                </a:moveTo>
                <a:lnTo>
                  <a:pt x="1674816" y="0"/>
                </a:lnTo>
                <a:lnTo>
                  <a:pt x="1674816" y="1674816"/>
                </a:lnTo>
                <a:lnTo>
                  <a:pt x="0" y="1674816"/>
                </a:lnTo>
                <a:lnTo>
                  <a:pt x="0" y="0"/>
                </a:lnTo>
                <a:close/>
              </a:path>
            </a:pathLst>
          </a:custGeom>
          <a:blipFill>
            <a:blip r:embed="rId9"/>
            <a:stretch>
              <a:fillRect l="0" t="0" r="0" b="0"/>
            </a:stretch>
          </a:blipFill>
        </p:spPr>
      </p:sp>
      <p:grpSp>
        <p:nvGrpSpPr>
          <p:cNvPr name="Group 16" id="16"/>
          <p:cNvGrpSpPr/>
          <p:nvPr/>
        </p:nvGrpSpPr>
        <p:grpSpPr>
          <a:xfrm rot="0">
            <a:off x="3327123" y="9519154"/>
            <a:ext cx="10655470" cy="623788"/>
            <a:chOff x="0" y="0"/>
            <a:chExt cx="14207294" cy="831718"/>
          </a:xfrm>
        </p:grpSpPr>
        <p:grpSp>
          <p:nvGrpSpPr>
            <p:cNvPr name="Group 17" id="17"/>
            <p:cNvGrpSpPr/>
            <p:nvPr/>
          </p:nvGrpSpPr>
          <p:grpSpPr>
            <a:xfrm rot="0">
              <a:off x="0" y="0"/>
              <a:ext cx="14207294" cy="831718"/>
              <a:chOff x="0" y="0"/>
              <a:chExt cx="2006193" cy="117446"/>
            </a:xfrm>
          </p:grpSpPr>
          <p:sp>
            <p:nvSpPr>
              <p:cNvPr name="Freeform 18" id="18"/>
              <p:cNvSpPr/>
              <p:nvPr/>
            </p:nvSpPr>
            <p:spPr>
              <a:xfrm flipH="false" flipV="false" rot="0">
                <a:off x="0" y="0"/>
                <a:ext cx="2006193" cy="117446"/>
              </a:xfrm>
              <a:custGeom>
                <a:avLst/>
                <a:gdLst/>
                <a:ahLst/>
                <a:cxnLst/>
                <a:rect r="r" b="b" t="t" l="l"/>
                <a:pathLst>
                  <a:path h="117446" w="2006193">
                    <a:moveTo>
                      <a:pt x="58723" y="0"/>
                    </a:moveTo>
                    <a:lnTo>
                      <a:pt x="1947470" y="0"/>
                    </a:lnTo>
                    <a:cubicBezTo>
                      <a:pt x="1979902" y="0"/>
                      <a:pt x="2006193" y="26291"/>
                      <a:pt x="2006193" y="58723"/>
                    </a:cubicBezTo>
                    <a:lnTo>
                      <a:pt x="2006193" y="58723"/>
                    </a:lnTo>
                    <a:cubicBezTo>
                      <a:pt x="2006193" y="91155"/>
                      <a:pt x="1979902" y="117446"/>
                      <a:pt x="1947470" y="117446"/>
                    </a:cubicBezTo>
                    <a:lnTo>
                      <a:pt x="58723" y="117446"/>
                    </a:lnTo>
                    <a:cubicBezTo>
                      <a:pt x="26291" y="117446"/>
                      <a:pt x="0" y="91155"/>
                      <a:pt x="0" y="58723"/>
                    </a:cubicBezTo>
                    <a:lnTo>
                      <a:pt x="0" y="58723"/>
                    </a:lnTo>
                    <a:cubicBezTo>
                      <a:pt x="0" y="26291"/>
                      <a:pt x="26291" y="0"/>
                      <a:pt x="58723" y="0"/>
                    </a:cubicBezTo>
                    <a:close/>
                  </a:path>
                </a:pathLst>
              </a:custGeom>
              <a:solidFill>
                <a:srgbClr val="FFFFFF">
                  <a:alpha val="74902"/>
                </a:srgbClr>
              </a:solidFill>
            </p:spPr>
          </p:sp>
          <p:sp>
            <p:nvSpPr>
              <p:cNvPr name="TextBox 19" id="19"/>
              <p:cNvSpPr txBox="true"/>
              <p:nvPr/>
            </p:nvSpPr>
            <p:spPr>
              <a:xfrm>
                <a:off x="0" y="-352425"/>
                <a:ext cx="2006193" cy="469871"/>
              </a:xfrm>
              <a:prstGeom prst="rect">
                <a:avLst/>
              </a:prstGeom>
            </p:spPr>
            <p:txBody>
              <a:bodyPr anchor="ctr" rtlCol="false" tIns="50800" lIns="50800" bIns="50800" rIns="50800"/>
              <a:lstStyle/>
              <a:p>
                <a:pPr algn="ctr">
                  <a:lnSpc>
                    <a:spcPts val="25060"/>
                  </a:lnSpc>
                </a:pPr>
              </a:p>
            </p:txBody>
          </p:sp>
        </p:grpSp>
        <p:sp>
          <p:nvSpPr>
            <p:cNvPr name="TextBox 20" id="20"/>
            <p:cNvSpPr txBox="true"/>
            <p:nvPr/>
          </p:nvSpPr>
          <p:spPr>
            <a:xfrm rot="0">
              <a:off x="549880" y="2911"/>
              <a:ext cx="13657414" cy="792692"/>
            </a:xfrm>
            <a:prstGeom prst="rect">
              <a:avLst/>
            </a:prstGeom>
          </p:spPr>
          <p:txBody>
            <a:bodyPr anchor="t" rtlCol="false" tIns="0" lIns="0" bIns="0" rIns="0">
              <a:spAutoFit/>
            </a:bodyPr>
            <a:lstStyle/>
            <a:p>
              <a:pPr algn="l">
                <a:lnSpc>
                  <a:spcPts val="4900"/>
                </a:lnSpc>
              </a:pPr>
              <a:r>
                <a:rPr lang="en-US" sz="3500">
                  <a:solidFill>
                    <a:srgbClr val="000000"/>
                  </a:solidFill>
                  <a:latin typeface="DejaVu Serif"/>
                  <a:ea typeface="DejaVu Serif"/>
                  <a:cs typeface="DejaVu Serif"/>
                  <a:sym typeface="DejaVu Serif"/>
                </a:rPr>
                <a:t>See page 3 - 13 of the Innovation Design file</a:t>
              </a:r>
            </a:p>
          </p:txBody>
        </p:sp>
      </p:grpSp>
    </p:spTree>
  </p:cSld>
  <p:clrMapOvr>
    <a:masterClrMapping/>
  </p:clrMapOvr>
  <p:transition spd="med">
    <p:push dir="l"/>
  </p:transition>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E8A706"/>
        </a:solidFill>
      </p:bgPr>
    </p:bg>
    <p:spTree>
      <p:nvGrpSpPr>
        <p:cNvPr id="1" name=""/>
        <p:cNvGrpSpPr/>
        <p:nvPr/>
      </p:nvGrpSpPr>
      <p:grpSpPr>
        <a:xfrm>
          <a:off x="0" y="0"/>
          <a:ext cx="0" cy="0"/>
          <a:chOff x="0" y="0"/>
          <a:chExt cx="0" cy="0"/>
        </a:xfrm>
      </p:grpSpPr>
      <p:grpSp>
        <p:nvGrpSpPr>
          <p:cNvPr name="Group 2" id="2"/>
          <p:cNvGrpSpPr/>
          <p:nvPr/>
        </p:nvGrpSpPr>
        <p:grpSpPr>
          <a:xfrm rot="0">
            <a:off x="-1552560" y="3883420"/>
            <a:ext cx="20414837" cy="6953749"/>
            <a:chOff x="0" y="0"/>
            <a:chExt cx="27219783" cy="9271666"/>
          </a:xfrm>
        </p:grpSpPr>
        <p:sp>
          <p:nvSpPr>
            <p:cNvPr name="Freeform 3" id="3"/>
            <p:cNvSpPr/>
            <p:nvPr/>
          </p:nvSpPr>
          <p:spPr>
            <a:xfrm flipH="false" flipV="false" rot="0">
              <a:off x="0" y="0"/>
              <a:ext cx="11654734" cy="8836407"/>
            </a:xfrm>
            <a:custGeom>
              <a:avLst/>
              <a:gdLst/>
              <a:ahLst/>
              <a:cxnLst/>
              <a:rect r="r" b="b" t="t" l="l"/>
              <a:pathLst>
                <a:path h="8836407" w="11654734">
                  <a:moveTo>
                    <a:pt x="0" y="0"/>
                  </a:moveTo>
                  <a:lnTo>
                    <a:pt x="11654734" y="0"/>
                  </a:lnTo>
                  <a:lnTo>
                    <a:pt x="11654734" y="8836407"/>
                  </a:lnTo>
                  <a:lnTo>
                    <a:pt x="0" y="8836407"/>
                  </a:lnTo>
                  <a:lnTo>
                    <a:pt x="0" y="0"/>
                  </a:lnTo>
                  <a:close/>
                </a:path>
              </a:pathLst>
            </a:custGeom>
            <a:blipFill>
              <a:blip r:embed="rId3">
                <a:alphaModFix amt="55000"/>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7920310" y="2658034"/>
              <a:ext cx="9299473" cy="6239101"/>
            </a:xfrm>
            <a:custGeom>
              <a:avLst/>
              <a:gdLst/>
              <a:ahLst/>
              <a:cxnLst/>
              <a:rect r="r" b="b" t="t" l="l"/>
              <a:pathLst>
                <a:path h="6239101" w="9299473">
                  <a:moveTo>
                    <a:pt x="0" y="0"/>
                  </a:moveTo>
                  <a:lnTo>
                    <a:pt x="9299473" y="0"/>
                  </a:lnTo>
                  <a:lnTo>
                    <a:pt x="9299473" y="6239101"/>
                  </a:lnTo>
                  <a:lnTo>
                    <a:pt x="0" y="6239101"/>
                  </a:lnTo>
                  <a:lnTo>
                    <a:pt x="0" y="0"/>
                  </a:lnTo>
                  <a:close/>
                </a:path>
              </a:pathLst>
            </a:custGeom>
            <a:blipFill>
              <a:blip r:embed="rId5">
                <a:alphaModFix amt="53000"/>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8608014" y="3785266"/>
              <a:ext cx="8177561" cy="5486400"/>
            </a:xfrm>
            <a:custGeom>
              <a:avLst/>
              <a:gdLst/>
              <a:ahLst/>
              <a:cxnLst/>
              <a:rect r="r" b="b" t="t" l="l"/>
              <a:pathLst>
                <a:path h="5486400" w="8177561">
                  <a:moveTo>
                    <a:pt x="0" y="0"/>
                  </a:moveTo>
                  <a:lnTo>
                    <a:pt x="8177561" y="0"/>
                  </a:lnTo>
                  <a:lnTo>
                    <a:pt x="8177561" y="5486400"/>
                  </a:lnTo>
                  <a:lnTo>
                    <a:pt x="0" y="54864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47387" y="1311408"/>
              <a:ext cx="10499142" cy="7960258"/>
            </a:xfrm>
            <a:custGeom>
              <a:avLst/>
              <a:gdLst/>
              <a:ahLst/>
              <a:cxnLst/>
              <a:rect r="r" b="b" t="t" l="l"/>
              <a:pathLst>
                <a:path h="7960258" w="10499142">
                  <a:moveTo>
                    <a:pt x="0" y="0"/>
                  </a:moveTo>
                  <a:lnTo>
                    <a:pt x="10499142" y="0"/>
                  </a:lnTo>
                  <a:lnTo>
                    <a:pt x="10499142" y="7960258"/>
                  </a:lnTo>
                  <a:lnTo>
                    <a:pt x="0" y="796025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436289">
              <a:off x="2783366" y="6183583"/>
              <a:ext cx="575717" cy="1522329"/>
            </a:xfrm>
            <a:custGeom>
              <a:avLst/>
              <a:gdLst/>
              <a:ahLst/>
              <a:cxnLst/>
              <a:rect r="r" b="b" t="t" l="l"/>
              <a:pathLst>
                <a:path h="1522329" w="575717">
                  <a:moveTo>
                    <a:pt x="0" y="0"/>
                  </a:moveTo>
                  <a:lnTo>
                    <a:pt x="575717" y="0"/>
                  </a:lnTo>
                  <a:lnTo>
                    <a:pt x="575717" y="1522329"/>
                  </a:lnTo>
                  <a:lnTo>
                    <a:pt x="0" y="152232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8" id="8"/>
            <p:cNvSpPr/>
            <p:nvPr/>
          </p:nvSpPr>
          <p:spPr>
            <a:xfrm flipH="false" flipV="false" rot="-832132">
              <a:off x="8609041" y="6183583"/>
              <a:ext cx="575717" cy="1522329"/>
            </a:xfrm>
            <a:custGeom>
              <a:avLst/>
              <a:gdLst/>
              <a:ahLst/>
              <a:cxnLst/>
              <a:rect r="r" b="b" t="t" l="l"/>
              <a:pathLst>
                <a:path h="1522329" w="575717">
                  <a:moveTo>
                    <a:pt x="0" y="0"/>
                  </a:moveTo>
                  <a:lnTo>
                    <a:pt x="575717" y="0"/>
                  </a:lnTo>
                  <a:lnTo>
                    <a:pt x="575717" y="1522329"/>
                  </a:lnTo>
                  <a:lnTo>
                    <a:pt x="0" y="152232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grpSp>
        <p:nvGrpSpPr>
          <p:cNvPr name="Group 9" id="9"/>
          <p:cNvGrpSpPr/>
          <p:nvPr/>
        </p:nvGrpSpPr>
        <p:grpSpPr>
          <a:xfrm rot="0">
            <a:off x="1028700" y="593949"/>
            <a:ext cx="16230600" cy="8664351"/>
            <a:chOff x="0" y="0"/>
            <a:chExt cx="4274726" cy="2281969"/>
          </a:xfrm>
        </p:grpSpPr>
        <p:sp>
          <p:nvSpPr>
            <p:cNvPr name="Freeform 10" id="10"/>
            <p:cNvSpPr/>
            <p:nvPr/>
          </p:nvSpPr>
          <p:spPr>
            <a:xfrm flipH="false" flipV="false" rot="0">
              <a:off x="0" y="0"/>
              <a:ext cx="4274726" cy="2281969"/>
            </a:xfrm>
            <a:custGeom>
              <a:avLst/>
              <a:gdLst/>
              <a:ahLst/>
              <a:cxnLst/>
              <a:rect r="r" b="b" t="t" l="l"/>
              <a:pathLst>
                <a:path h="2281969" w="4274726">
                  <a:moveTo>
                    <a:pt x="24327" y="0"/>
                  </a:moveTo>
                  <a:lnTo>
                    <a:pt x="4250399" y="0"/>
                  </a:lnTo>
                  <a:cubicBezTo>
                    <a:pt x="4263834" y="0"/>
                    <a:pt x="4274726" y="10891"/>
                    <a:pt x="4274726" y="24327"/>
                  </a:cubicBezTo>
                  <a:lnTo>
                    <a:pt x="4274726" y="2257642"/>
                  </a:lnTo>
                  <a:cubicBezTo>
                    <a:pt x="4274726" y="2264094"/>
                    <a:pt x="4272163" y="2270282"/>
                    <a:pt x="4267601" y="2274844"/>
                  </a:cubicBezTo>
                  <a:cubicBezTo>
                    <a:pt x="4263039" y="2279406"/>
                    <a:pt x="4256851" y="2281969"/>
                    <a:pt x="4250399" y="2281969"/>
                  </a:cubicBezTo>
                  <a:lnTo>
                    <a:pt x="24327" y="2281969"/>
                  </a:lnTo>
                  <a:cubicBezTo>
                    <a:pt x="10891" y="2281969"/>
                    <a:pt x="0" y="2271078"/>
                    <a:pt x="0" y="2257642"/>
                  </a:cubicBezTo>
                  <a:lnTo>
                    <a:pt x="0" y="24327"/>
                  </a:lnTo>
                  <a:cubicBezTo>
                    <a:pt x="0" y="10891"/>
                    <a:pt x="10891" y="0"/>
                    <a:pt x="24327" y="0"/>
                  </a:cubicBezTo>
                  <a:close/>
                </a:path>
              </a:pathLst>
            </a:custGeom>
            <a:solidFill>
              <a:srgbClr val="B35400">
                <a:alpha val="56863"/>
              </a:srgbClr>
            </a:solidFill>
          </p:spPr>
        </p:sp>
        <p:sp>
          <p:nvSpPr>
            <p:cNvPr name="TextBox 11" id="11"/>
            <p:cNvSpPr txBox="true"/>
            <p:nvPr/>
          </p:nvSpPr>
          <p:spPr>
            <a:xfrm>
              <a:off x="0" y="-38100"/>
              <a:ext cx="4274726" cy="2320069"/>
            </a:xfrm>
            <a:prstGeom prst="rect">
              <a:avLst/>
            </a:prstGeom>
          </p:spPr>
          <p:txBody>
            <a:bodyPr anchor="ctr" rtlCol="false" tIns="50800" lIns="50800" bIns="50800" rIns="50800"/>
            <a:lstStyle/>
            <a:p>
              <a:pPr algn="ctr">
                <a:lnSpc>
                  <a:spcPts val="2659"/>
                </a:lnSpc>
                <a:spcBef>
                  <a:spcPct val="0"/>
                </a:spcBef>
              </a:pPr>
            </a:p>
          </p:txBody>
        </p:sp>
      </p:grpSp>
      <p:sp>
        <p:nvSpPr>
          <p:cNvPr name="Freeform 12" id="12"/>
          <p:cNvSpPr/>
          <p:nvPr/>
        </p:nvSpPr>
        <p:spPr>
          <a:xfrm flipH="false" flipV="false" rot="0">
            <a:off x="0" y="0"/>
            <a:ext cx="2396613" cy="2396613"/>
          </a:xfrm>
          <a:custGeom>
            <a:avLst/>
            <a:gdLst/>
            <a:ahLst/>
            <a:cxnLst/>
            <a:rect r="r" b="b" t="t" l="l"/>
            <a:pathLst>
              <a:path h="2396613" w="2396613">
                <a:moveTo>
                  <a:pt x="0" y="0"/>
                </a:moveTo>
                <a:lnTo>
                  <a:pt x="2396613" y="0"/>
                </a:lnTo>
                <a:lnTo>
                  <a:pt x="2396613" y="2396613"/>
                </a:lnTo>
                <a:lnTo>
                  <a:pt x="0" y="2396613"/>
                </a:lnTo>
                <a:lnTo>
                  <a:pt x="0" y="0"/>
                </a:lnTo>
                <a:close/>
              </a:path>
            </a:pathLst>
          </a:custGeom>
          <a:blipFill>
            <a:blip r:embed="rId9"/>
            <a:stretch>
              <a:fillRect l="-105640" t="-23315" r="-101654" b="-81175"/>
            </a:stretch>
          </a:blipFill>
        </p:spPr>
      </p:sp>
      <p:sp>
        <p:nvSpPr>
          <p:cNvPr name="Freeform 13" id="13"/>
          <p:cNvSpPr/>
          <p:nvPr/>
        </p:nvSpPr>
        <p:spPr>
          <a:xfrm flipH="false" flipV="false" rot="0">
            <a:off x="9920643" y="2713904"/>
            <a:ext cx="6642998" cy="6277633"/>
          </a:xfrm>
          <a:custGeom>
            <a:avLst/>
            <a:gdLst/>
            <a:ahLst/>
            <a:cxnLst/>
            <a:rect r="r" b="b" t="t" l="l"/>
            <a:pathLst>
              <a:path h="6277633" w="6642998">
                <a:moveTo>
                  <a:pt x="0" y="0"/>
                </a:moveTo>
                <a:lnTo>
                  <a:pt x="6642998" y="0"/>
                </a:lnTo>
                <a:lnTo>
                  <a:pt x="6642998" y="6277632"/>
                </a:lnTo>
                <a:lnTo>
                  <a:pt x="0" y="6277632"/>
                </a:lnTo>
                <a:lnTo>
                  <a:pt x="0" y="0"/>
                </a:lnTo>
                <a:close/>
              </a:path>
            </a:pathLst>
          </a:custGeom>
          <a:blipFill>
            <a:blip r:embed="rId10"/>
            <a:stretch>
              <a:fillRect l="0" t="0" r="0" b="0"/>
            </a:stretch>
          </a:blipFill>
          <a:ln w="85725" cap="rnd">
            <a:solidFill>
              <a:srgbClr val="B35400"/>
            </a:solidFill>
            <a:prstDash val="solid"/>
            <a:round/>
          </a:ln>
        </p:spPr>
      </p:sp>
      <p:sp>
        <p:nvSpPr>
          <p:cNvPr name="TextBox 14" id="14"/>
          <p:cNvSpPr txBox="true"/>
          <p:nvPr/>
        </p:nvSpPr>
        <p:spPr>
          <a:xfrm rot="0">
            <a:off x="4492995" y="327249"/>
            <a:ext cx="9302009" cy="2386655"/>
          </a:xfrm>
          <a:prstGeom prst="rect">
            <a:avLst/>
          </a:prstGeom>
        </p:spPr>
        <p:txBody>
          <a:bodyPr anchor="t" rtlCol="false" tIns="0" lIns="0" bIns="0" rIns="0">
            <a:spAutoFit/>
          </a:bodyPr>
          <a:lstStyle/>
          <a:p>
            <a:pPr algn="ctr" marL="0" indent="0" lvl="0">
              <a:lnSpc>
                <a:spcPts val="19485"/>
              </a:lnSpc>
              <a:spcBef>
                <a:spcPct val="0"/>
              </a:spcBef>
            </a:pPr>
            <a:r>
              <a:rPr lang="en-US" sz="13918">
                <a:solidFill>
                  <a:srgbClr val="000000"/>
                </a:solidFill>
                <a:latin typeface="Norwester"/>
                <a:ea typeface="Norwester"/>
                <a:cs typeface="Norwester"/>
                <a:sym typeface="Norwester"/>
              </a:rPr>
              <a:t>Brainstorm</a:t>
            </a:r>
          </a:p>
        </p:txBody>
      </p:sp>
      <p:sp>
        <p:nvSpPr>
          <p:cNvPr name="TextBox 15" id="15"/>
          <p:cNvSpPr txBox="true"/>
          <p:nvPr/>
        </p:nvSpPr>
        <p:spPr>
          <a:xfrm rot="0">
            <a:off x="1578569" y="3033279"/>
            <a:ext cx="7978946" cy="5553157"/>
          </a:xfrm>
          <a:prstGeom prst="rect">
            <a:avLst/>
          </a:prstGeom>
        </p:spPr>
        <p:txBody>
          <a:bodyPr anchor="t" rtlCol="false" tIns="0" lIns="0" bIns="0" rIns="0">
            <a:spAutoFit/>
          </a:bodyPr>
          <a:lstStyle/>
          <a:p>
            <a:pPr algn="l">
              <a:lnSpc>
                <a:spcPts val="5508"/>
              </a:lnSpc>
            </a:pPr>
            <a:r>
              <a:rPr lang="en-US" sz="3934">
                <a:solidFill>
                  <a:srgbClr val="000000"/>
                </a:solidFill>
                <a:latin typeface="DejaVu Serif"/>
                <a:ea typeface="DejaVu Serif"/>
                <a:cs typeface="DejaVu Serif"/>
                <a:sym typeface="DejaVu Serif"/>
              </a:rPr>
              <a:t>At the beginning of the season, our team met up to brainstorm issues and possible solutions.</a:t>
            </a:r>
          </a:p>
          <a:p>
            <a:pPr algn="l">
              <a:lnSpc>
                <a:spcPts val="5508"/>
              </a:lnSpc>
            </a:pPr>
          </a:p>
          <a:p>
            <a:pPr algn="l">
              <a:lnSpc>
                <a:spcPts val="5508"/>
              </a:lnSpc>
            </a:pPr>
            <a:r>
              <a:rPr lang="en-US" sz="3934" b="true">
                <a:solidFill>
                  <a:srgbClr val="000000"/>
                </a:solidFill>
                <a:latin typeface="DejaVu Serif Bold"/>
                <a:ea typeface="DejaVu Serif Bold"/>
                <a:cs typeface="DejaVu Serif Bold"/>
                <a:sym typeface="DejaVu Serif Bold"/>
              </a:rPr>
              <a:t>Main goal</a:t>
            </a:r>
            <a:r>
              <a:rPr lang="en-US" sz="3934">
                <a:solidFill>
                  <a:srgbClr val="000000"/>
                </a:solidFill>
                <a:latin typeface="DejaVu Serif"/>
                <a:ea typeface="DejaVu Serif"/>
                <a:cs typeface="DejaVu Serif"/>
                <a:sym typeface="DejaVu Serif"/>
              </a:rPr>
              <a:t>: Create a physical, working prototype.</a:t>
            </a:r>
          </a:p>
          <a:p>
            <a:pPr algn="l">
              <a:lnSpc>
                <a:spcPts val="5508"/>
              </a:lnSpc>
            </a:pPr>
            <a:r>
              <a:rPr lang="en-US" b="true" sz="3934">
                <a:solidFill>
                  <a:srgbClr val="000000"/>
                </a:solidFill>
                <a:latin typeface="DejaVu Serif Bold"/>
                <a:ea typeface="DejaVu Serif Bold"/>
                <a:cs typeface="DejaVu Serif Bold"/>
                <a:sym typeface="DejaVu Serif Bold"/>
              </a:rPr>
              <a:t>How</a:t>
            </a:r>
            <a:r>
              <a:rPr lang="en-US" sz="3934">
                <a:solidFill>
                  <a:srgbClr val="000000"/>
                </a:solidFill>
                <a:latin typeface="DejaVu Serif"/>
                <a:ea typeface="DejaVu Serif"/>
                <a:cs typeface="DejaVu Serif"/>
                <a:sym typeface="DejaVu Serif"/>
              </a:rPr>
              <a:t>: Coding, CAD software, 3D printing</a:t>
            </a:r>
          </a:p>
        </p:txBody>
      </p:sp>
      <p:sp>
        <p:nvSpPr>
          <p:cNvPr name="Freeform 16" id="16"/>
          <p:cNvSpPr/>
          <p:nvPr/>
        </p:nvSpPr>
        <p:spPr>
          <a:xfrm flipH="false" flipV="false" rot="0">
            <a:off x="16205138" y="191281"/>
            <a:ext cx="1674839" cy="1674839"/>
          </a:xfrm>
          <a:custGeom>
            <a:avLst/>
            <a:gdLst/>
            <a:ahLst/>
            <a:cxnLst/>
            <a:rect r="r" b="b" t="t" l="l"/>
            <a:pathLst>
              <a:path h="1674839" w="1674839">
                <a:moveTo>
                  <a:pt x="0" y="0"/>
                </a:moveTo>
                <a:lnTo>
                  <a:pt x="1674839" y="0"/>
                </a:lnTo>
                <a:lnTo>
                  <a:pt x="1674839" y="1674838"/>
                </a:lnTo>
                <a:lnTo>
                  <a:pt x="0" y="1674838"/>
                </a:lnTo>
                <a:lnTo>
                  <a:pt x="0" y="0"/>
                </a:lnTo>
                <a:close/>
              </a:path>
            </a:pathLst>
          </a:custGeom>
          <a:blipFill>
            <a:blip r:embed="rId11"/>
            <a:stretch>
              <a:fillRect l="0" t="0" r="0" b="0"/>
            </a:stretch>
          </a:blipFill>
        </p:spPr>
      </p:sp>
      <p:grpSp>
        <p:nvGrpSpPr>
          <p:cNvPr name="Group 17" id="17"/>
          <p:cNvGrpSpPr/>
          <p:nvPr/>
        </p:nvGrpSpPr>
        <p:grpSpPr>
          <a:xfrm rot="0">
            <a:off x="3867339" y="9508828"/>
            <a:ext cx="9575038" cy="695523"/>
            <a:chOff x="0" y="0"/>
            <a:chExt cx="1802771" cy="130952"/>
          </a:xfrm>
        </p:grpSpPr>
        <p:sp>
          <p:nvSpPr>
            <p:cNvPr name="Freeform 18" id="18"/>
            <p:cNvSpPr/>
            <p:nvPr/>
          </p:nvSpPr>
          <p:spPr>
            <a:xfrm flipH="false" flipV="false" rot="0">
              <a:off x="0" y="0"/>
              <a:ext cx="1802771" cy="130952"/>
            </a:xfrm>
            <a:custGeom>
              <a:avLst/>
              <a:gdLst/>
              <a:ahLst/>
              <a:cxnLst/>
              <a:rect r="r" b="b" t="t" l="l"/>
              <a:pathLst>
                <a:path h="130952" w="1802771">
                  <a:moveTo>
                    <a:pt x="65476" y="0"/>
                  </a:moveTo>
                  <a:lnTo>
                    <a:pt x="1737296" y="0"/>
                  </a:lnTo>
                  <a:cubicBezTo>
                    <a:pt x="1754661" y="0"/>
                    <a:pt x="1771315" y="6898"/>
                    <a:pt x="1783594" y="19177"/>
                  </a:cubicBezTo>
                  <a:cubicBezTo>
                    <a:pt x="1795873" y="31457"/>
                    <a:pt x="1802771" y="48111"/>
                    <a:pt x="1802771" y="65476"/>
                  </a:cubicBezTo>
                  <a:lnTo>
                    <a:pt x="1802771" y="65476"/>
                  </a:lnTo>
                  <a:cubicBezTo>
                    <a:pt x="1802771" y="101637"/>
                    <a:pt x="1773457" y="130952"/>
                    <a:pt x="1737296" y="130952"/>
                  </a:cubicBezTo>
                  <a:lnTo>
                    <a:pt x="65476" y="130952"/>
                  </a:lnTo>
                  <a:cubicBezTo>
                    <a:pt x="29315" y="130952"/>
                    <a:pt x="0" y="101637"/>
                    <a:pt x="0" y="65476"/>
                  </a:cubicBezTo>
                  <a:lnTo>
                    <a:pt x="0" y="65476"/>
                  </a:lnTo>
                  <a:cubicBezTo>
                    <a:pt x="0" y="29315"/>
                    <a:pt x="29315" y="0"/>
                    <a:pt x="65476" y="0"/>
                  </a:cubicBezTo>
                  <a:close/>
                </a:path>
              </a:pathLst>
            </a:custGeom>
            <a:solidFill>
              <a:srgbClr val="FFFFFF">
                <a:alpha val="74902"/>
              </a:srgbClr>
            </a:solidFill>
          </p:spPr>
        </p:sp>
        <p:sp>
          <p:nvSpPr>
            <p:cNvPr name="TextBox 19" id="19"/>
            <p:cNvSpPr txBox="true"/>
            <p:nvPr/>
          </p:nvSpPr>
          <p:spPr>
            <a:xfrm>
              <a:off x="0" y="-352425"/>
              <a:ext cx="1802771" cy="483377"/>
            </a:xfrm>
            <a:prstGeom prst="rect">
              <a:avLst/>
            </a:prstGeom>
          </p:spPr>
          <p:txBody>
            <a:bodyPr anchor="ctr" rtlCol="false" tIns="50800" lIns="50800" bIns="50800" rIns="50800"/>
            <a:lstStyle/>
            <a:p>
              <a:pPr algn="ctr">
                <a:lnSpc>
                  <a:spcPts val="25060"/>
                </a:lnSpc>
              </a:pPr>
            </a:p>
          </p:txBody>
        </p:sp>
      </p:grpSp>
      <p:sp>
        <p:nvSpPr>
          <p:cNvPr name="TextBox 20" id="20"/>
          <p:cNvSpPr txBox="true"/>
          <p:nvPr/>
        </p:nvSpPr>
        <p:spPr>
          <a:xfrm rot="0">
            <a:off x="4082095" y="9505752"/>
            <a:ext cx="9145526" cy="615950"/>
          </a:xfrm>
          <a:prstGeom prst="rect">
            <a:avLst/>
          </a:prstGeom>
        </p:spPr>
        <p:txBody>
          <a:bodyPr anchor="t" rtlCol="false" tIns="0" lIns="0" bIns="0" rIns="0">
            <a:spAutoFit/>
          </a:bodyPr>
          <a:lstStyle/>
          <a:p>
            <a:pPr algn="ctr">
              <a:lnSpc>
                <a:spcPts val="4900"/>
              </a:lnSpc>
            </a:pPr>
            <a:r>
              <a:rPr lang="en-US" sz="3500">
                <a:solidFill>
                  <a:srgbClr val="000000"/>
                </a:solidFill>
                <a:latin typeface="DejaVu Serif"/>
                <a:ea typeface="DejaVu Serif"/>
                <a:cs typeface="DejaVu Serif"/>
                <a:sym typeface="DejaVu Serif"/>
              </a:rPr>
              <a:t>See page 2 of the Innovation Design file</a:t>
            </a:r>
          </a:p>
        </p:txBody>
      </p:sp>
    </p:spTree>
  </p:cSld>
  <p:clrMapOvr>
    <a:masterClrMapping/>
  </p:clrMapOvr>
  <p:transition spd="med">
    <p:push dir="l"/>
  </p:transition>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E8A706"/>
        </a:solidFill>
      </p:bgPr>
    </p:bg>
    <p:spTree>
      <p:nvGrpSpPr>
        <p:cNvPr id="1" name=""/>
        <p:cNvGrpSpPr/>
        <p:nvPr/>
      </p:nvGrpSpPr>
      <p:grpSpPr>
        <a:xfrm>
          <a:off x="0" y="0"/>
          <a:ext cx="0" cy="0"/>
          <a:chOff x="0" y="0"/>
          <a:chExt cx="0" cy="0"/>
        </a:xfrm>
      </p:grpSpPr>
      <p:grpSp>
        <p:nvGrpSpPr>
          <p:cNvPr name="Group 2" id="2"/>
          <p:cNvGrpSpPr/>
          <p:nvPr/>
        </p:nvGrpSpPr>
        <p:grpSpPr>
          <a:xfrm rot="0">
            <a:off x="-1552560" y="3883420"/>
            <a:ext cx="20414837" cy="6953749"/>
            <a:chOff x="0" y="0"/>
            <a:chExt cx="27219783" cy="9271666"/>
          </a:xfrm>
        </p:grpSpPr>
        <p:sp>
          <p:nvSpPr>
            <p:cNvPr name="Freeform 3" id="3"/>
            <p:cNvSpPr/>
            <p:nvPr/>
          </p:nvSpPr>
          <p:spPr>
            <a:xfrm flipH="false" flipV="false" rot="0">
              <a:off x="0" y="0"/>
              <a:ext cx="11654734" cy="8836407"/>
            </a:xfrm>
            <a:custGeom>
              <a:avLst/>
              <a:gdLst/>
              <a:ahLst/>
              <a:cxnLst/>
              <a:rect r="r" b="b" t="t" l="l"/>
              <a:pathLst>
                <a:path h="8836407" w="11654734">
                  <a:moveTo>
                    <a:pt x="0" y="0"/>
                  </a:moveTo>
                  <a:lnTo>
                    <a:pt x="11654734" y="0"/>
                  </a:lnTo>
                  <a:lnTo>
                    <a:pt x="11654734" y="8836407"/>
                  </a:lnTo>
                  <a:lnTo>
                    <a:pt x="0" y="8836407"/>
                  </a:lnTo>
                  <a:lnTo>
                    <a:pt x="0" y="0"/>
                  </a:lnTo>
                  <a:close/>
                </a:path>
              </a:pathLst>
            </a:custGeom>
            <a:blipFill>
              <a:blip r:embed="rId2">
                <a:alphaModFix amt="55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7920310" y="2658034"/>
              <a:ext cx="9299473" cy="6239101"/>
            </a:xfrm>
            <a:custGeom>
              <a:avLst/>
              <a:gdLst/>
              <a:ahLst/>
              <a:cxnLst/>
              <a:rect r="r" b="b" t="t" l="l"/>
              <a:pathLst>
                <a:path h="6239101" w="9299473">
                  <a:moveTo>
                    <a:pt x="0" y="0"/>
                  </a:moveTo>
                  <a:lnTo>
                    <a:pt x="9299473" y="0"/>
                  </a:lnTo>
                  <a:lnTo>
                    <a:pt x="9299473" y="6239101"/>
                  </a:lnTo>
                  <a:lnTo>
                    <a:pt x="0" y="6239101"/>
                  </a:lnTo>
                  <a:lnTo>
                    <a:pt x="0" y="0"/>
                  </a:lnTo>
                  <a:close/>
                </a:path>
              </a:pathLst>
            </a:custGeom>
            <a:blipFill>
              <a:blip r:embed="rId4">
                <a:alphaModFix amt="53000"/>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8608014" y="3785266"/>
              <a:ext cx="8177561" cy="5486400"/>
            </a:xfrm>
            <a:custGeom>
              <a:avLst/>
              <a:gdLst/>
              <a:ahLst/>
              <a:cxnLst/>
              <a:rect r="r" b="b" t="t" l="l"/>
              <a:pathLst>
                <a:path h="5486400" w="8177561">
                  <a:moveTo>
                    <a:pt x="0" y="0"/>
                  </a:moveTo>
                  <a:lnTo>
                    <a:pt x="8177561" y="0"/>
                  </a:lnTo>
                  <a:lnTo>
                    <a:pt x="8177561" y="5486400"/>
                  </a:lnTo>
                  <a:lnTo>
                    <a:pt x="0" y="54864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47387" y="1311408"/>
              <a:ext cx="10499142" cy="7960258"/>
            </a:xfrm>
            <a:custGeom>
              <a:avLst/>
              <a:gdLst/>
              <a:ahLst/>
              <a:cxnLst/>
              <a:rect r="r" b="b" t="t" l="l"/>
              <a:pathLst>
                <a:path h="7960258" w="10499142">
                  <a:moveTo>
                    <a:pt x="0" y="0"/>
                  </a:moveTo>
                  <a:lnTo>
                    <a:pt x="10499142" y="0"/>
                  </a:lnTo>
                  <a:lnTo>
                    <a:pt x="10499142" y="7960258"/>
                  </a:lnTo>
                  <a:lnTo>
                    <a:pt x="0" y="796025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436289">
              <a:off x="2783366" y="6183583"/>
              <a:ext cx="575717" cy="1522329"/>
            </a:xfrm>
            <a:custGeom>
              <a:avLst/>
              <a:gdLst/>
              <a:ahLst/>
              <a:cxnLst/>
              <a:rect r="r" b="b" t="t" l="l"/>
              <a:pathLst>
                <a:path h="1522329" w="575717">
                  <a:moveTo>
                    <a:pt x="0" y="0"/>
                  </a:moveTo>
                  <a:lnTo>
                    <a:pt x="575717" y="0"/>
                  </a:lnTo>
                  <a:lnTo>
                    <a:pt x="575717" y="1522329"/>
                  </a:lnTo>
                  <a:lnTo>
                    <a:pt x="0" y="152232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832132">
              <a:off x="8609041" y="6183583"/>
              <a:ext cx="575717" cy="1522329"/>
            </a:xfrm>
            <a:custGeom>
              <a:avLst/>
              <a:gdLst/>
              <a:ahLst/>
              <a:cxnLst/>
              <a:rect r="r" b="b" t="t" l="l"/>
              <a:pathLst>
                <a:path h="1522329" w="575717">
                  <a:moveTo>
                    <a:pt x="0" y="0"/>
                  </a:moveTo>
                  <a:lnTo>
                    <a:pt x="575717" y="0"/>
                  </a:lnTo>
                  <a:lnTo>
                    <a:pt x="575717" y="1522329"/>
                  </a:lnTo>
                  <a:lnTo>
                    <a:pt x="0" y="152232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grpSp>
        <p:nvGrpSpPr>
          <p:cNvPr name="Group 9" id="9"/>
          <p:cNvGrpSpPr/>
          <p:nvPr/>
        </p:nvGrpSpPr>
        <p:grpSpPr>
          <a:xfrm rot="0">
            <a:off x="1028700" y="593949"/>
            <a:ext cx="16230600" cy="9099102"/>
            <a:chOff x="0" y="0"/>
            <a:chExt cx="4274726" cy="2396471"/>
          </a:xfrm>
        </p:grpSpPr>
        <p:sp>
          <p:nvSpPr>
            <p:cNvPr name="Freeform 10" id="10"/>
            <p:cNvSpPr/>
            <p:nvPr/>
          </p:nvSpPr>
          <p:spPr>
            <a:xfrm flipH="false" flipV="false" rot="0">
              <a:off x="0" y="0"/>
              <a:ext cx="4274726" cy="2396471"/>
            </a:xfrm>
            <a:custGeom>
              <a:avLst/>
              <a:gdLst/>
              <a:ahLst/>
              <a:cxnLst/>
              <a:rect r="r" b="b" t="t" l="l"/>
              <a:pathLst>
                <a:path h="2396471" w="4274726">
                  <a:moveTo>
                    <a:pt x="24327" y="0"/>
                  </a:moveTo>
                  <a:lnTo>
                    <a:pt x="4250399" y="0"/>
                  </a:lnTo>
                  <a:cubicBezTo>
                    <a:pt x="4263834" y="0"/>
                    <a:pt x="4274726" y="10891"/>
                    <a:pt x="4274726" y="24327"/>
                  </a:cubicBezTo>
                  <a:lnTo>
                    <a:pt x="4274726" y="2372145"/>
                  </a:lnTo>
                  <a:cubicBezTo>
                    <a:pt x="4274726" y="2385580"/>
                    <a:pt x="4263834" y="2396471"/>
                    <a:pt x="4250399" y="2396471"/>
                  </a:cubicBezTo>
                  <a:lnTo>
                    <a:pt x="24327" y="2396471"/>
                  </a:lnTo>
                  <a:cubicBezTo>
                    <a:pt x="10891" y="2396471"/>
                    <a:pt x="0" y="2385580"/>
                    <a:pt x="0" y="2372145"/>
                  </a:cubicBezTo>
                  <a:lnTo>
                    <a:pt x="0" y="24327"/>
                  </a:lnTo>
                  <a:cubicBezTo>
                    <a:pt x="0" y="10891"/>
                    <a:pt x="10891" y="0"/>
                    <a:pt x="24327" y="0"/>
                  </a:cubicBezTo>
                  <a:close/>
                </a:path>
              </a:pathLst>
            </a:custGeom>
            <a:solidFill>
              <a:srgbClr val="B35400">
                <a:alpha val="72941"/>
              </a:srgbClr>
            </a:solidFill>
          </p:spPr>
        </p:sp>
        <p:sp>
          <p:nvSpPr>
            <p:cNvPr name="TextBox 11" id="11"/>
            <p:cNvSpPr txBox="true"/>
            <p:nvPr/>
          </p:nvSpPr>
          <p:spPr>
            <a:xfrm>
              <a:off x="0" y="-38100"/>
              <a:ext cx="4274726" cy="2434571"/>
            </a:xfrm>
            <a:prstGeom prst="rect">
              <a:avLst/>
            </a:prstGeom>
          </p:spPr>
          <p:txBody>
            <a:bodyPr anchor="ctr" rtlCol="false" tIns="50800" lIns="50800" bIns="50800" rIns="50800"/>
            <a:lstStyle/>
            <a:p>
              <a:pPr algn="ctr">
                <a:lnSpc>
                  <a:spcPts val="2659"/>
                </a:lnSpc>
                <a:spcBef>
                  <a:spcPct val="0"/>
                </a:spcBef>
              </a:pPr>
            </a:p>
          </p:txBody>
        </p:sp>
      </p:grpSp>
      <p:sp>
        <p:nvSpPr>
          <p:cNvPr name="Freeform 12" id="12"/>
          <p:cNvSpPr/>
          <p:nvPr/>
        </p:nvSpPr>
        <p:spPr>
          <a:xfrm flipH="false" flipV="false" rot="0">
            <a:off x="0" y="0"/>
            <a:ext cx="2396613" cy="2396613"/>
          </a:xfrm>
          <a:custGeom>
            <a:avLst/>
            <a:gdLst/>
            <a:ahLst/>
            <a:cxnLst/>
            <a:rect r="r" b="b" t="t" l="l"/>
            <a:pathLst>
              <a:path h="2396613" w="2396613">
                <a:moveTo>
                  <a:pt x="0" y="0"/>
                </a:moveTo>
                <a:lnTo>
                  <a:pt x="2396613" y="0"/>
                </a:lnTo>
                <a:lnTo>
                  <a:pt x="2396613" y="2396613"/>
                </a:lnTo>
                <a:lnTo>
                  <a:pt x="0" y="2396613"/>
                </a:lnTo>
                <a:lnTo>
                  <a:pt x="0" y="0"/>
                </a:lnTo>
                <a:close/>
              </a:path>
            </a:pathLst>
          </a:custGeom>
          <a:blipFill>
            <a:blip r:embed="rId8"/>
            <a:stretch>
              <a:fillRect l="-105640" t="-23315" r="-101654" b="-81175"/>
            </a:stretch>
          </a:blipFill>
        </p:spPr>
      </p:sp>
      <p:sp>
        <p:nvSpPr>
          <p:cNvPr name="TextBox 13" id="13"/>
          <p:cNvSpPr txBox="true"/>
          <p:nvPr/>
        </p:nvSpPr>
        <p:spPr>
          <a:xfrm rot="0">
            <a:off x="2851686" y="197672"/>
            <a:ext cx="13225314" cy="2386655"/>
          </a:xfrm>
          <a:prstGeom prst="rect">
            <a:avLst/>
          </a:prstGeom>
        </p:spPr>
        <p:txBody>
          <a:bodyPr anchor="t" rtlCol="false" tIns="0" lIns="0" bIns="0" rIns="0">
            <a:spAutoFit/>
          </a:bodyPr>
          <a:lstStyle/>
          <a:p>
            <a:pPr algn="ctr" marL="0" indent="0" lvl="0">
              <a:lnSpc>
                <a:spcPts val="19485"/>
              </a:lnSpc>
              <a:spcBef>
                <a:spcPct val="0"/>
              </a:spcBef>
            </a:pPr>
            <a:r>
              <a:rPr lang="en-US" sz="13918">
                <a:solidFill>
                  <a:srgbClr val="000000"/>
                </a:solidFill>
                <a:latin typeface="Norwester"/>
                <a:ea typeface="Norwester"/>
                <a:cs typeface="Norwester"/>
                <a:sym typeface="Norwester"/>
              </a:rPr>
              <a:t>Problem</a:t>
            </a:r>
          </a:p>
        </p:txBody>
      </p:sp>
      <p:sp>
        <p:nvSpPr>
          <p:cNvPr name="TextBox 14" id="14"/>
          <p:cNvSpPr txBox="true"/>
          <p:nvPr/>
        </p:nvSpPr>
        <p:spPr>
          <a:xfrm rot="0">
            <a:off x="1342741" y="2496682"/>
            <a:ext cx="15602518" cy="6852049"/>
          </a:xfrm>
          <a:prstGeom prst="rect">
            <a:avLst/>
          </a:prstGeom>
        </p:spPr>
        <p:txBody>
          <a:bodyPr anchor="t" rtlCol="false" tIns="0" lIns="0" bIns="0" rIns="0">
            <a:spAutoFit/>
          </a:bodyPr>
          <a:lstStyle/>
          <a:p>
            <a:pPr algn="l">
              <a:lnSpc>
                <a:spcPts val="4528"/>
              </a:lnSpc>
            </a:pPr>
            <a:r>
              <a:rPr lang="en-US" sz="3234" b="true">
                <a:solidFill>
                  <a:srgbClr val="000000"/>
                </a:solidFill>
                <a:latin typeface="DejaVu Serif Bold"/>
                <a:ea typeface="DejaVu Serif Bold"/>
                <a:cs typeface="DejaVu Serif Bold"/>
                <a:sym typeface="DejaVu Serif Bold"/>
              </a:rPr>
              <a:t>Current industry grippers used in archaeology are:</a:t>
            </a:r>
          </a:p>
          <a:p>
            <a:pPr algn="l" marL="698287" indent="-349143" lvl="1">
              <a:lnSpc>
                <a:spcPts val="4528"/>
              </a:lnSpc>
              <a:buFont typeface="Arial"/>
              <a:buChar char="•"/>
            </a:pPr>
            <a:r>
              <a:rPr lang="en-US" b="true" sz="3234" u="sng">
                <a:solidFill>
                  <a:srgbClr val="000000"/>
                </a:solidFill>
                <a:latin typeface="DejaVu Serif Bold"/>
                <a:ea typeface="DejaVu Serif Bold"/>
                <a:cs typeface="DejaVu Serif Bold"/>
                <a:sym typeface="DejaVu Serif Bold"/>
              </a:rPr>
              <a:t>Expensive</a:t>
            </a:r>
          </a:p>
          <a:p>
            <a:pPr algn="l" marL="1396574" indent="-465525" lvl="2">
              <a:lnSpc>
                <a:spcPts val="4528"/>
              </a:lnSpc>
              <a:buFont typeface="Arial"/>
              <a:buChar char="⚬"/>
            </a:pPr>
            <a:r>
              <a:rPr lang="en-US" sz="3234">
                <a:solidFill>
                  <a:srgbClr val="000000"/>
                </a:solidFill>
                <a:latin typeface="DejaVu Serif"/>
                <a:ea typeface="DejaVu Serif"/>
                <a:cs typeface="DejaVu Serif"/>
                <a:sym typeface="DejaVu Serif"/>
              </a:rPr>
              <a:t>Specialised gear</a:t>
            </a:r>
          </a:p>
          <a:p>
            <a:pPr algn="l" marL="1396574" indent="-465525" lvl="2">
              <a:lnSpc>
                <a:spcPts val="4528"/>
              </a:lnSpc>
              <a:buFont typeface="Arial"/>
              <a:buChar char="⚬"/>
            </a:pPr>
            <a:r>
              <a:rPr lang="en-US" sz="3234" u="sng">
                <a:solidFill>
                  <a:srgbClr val="000000"/>
                </a:solidFill>
                <a:latin typeface="DejaVu Serif"/>
                <a:ea typeface="DejaVu Serif"/>
                <a:cs typeface="DejaVu Serif"/>
                <a:sym typeface="DejaVu Serif"/>
              </a:rPr>
              <a:t>Transport of this gear</a:t>
            </a:r>
          </a:p>
          <a:p>
            <a:pPr algn="l" marL="698287" indent="-349143" lvl="1">
              <a:lnSpc>
                <a:spcPts val="4528"/>
              </a:lnSpc>
              <a:buFont typeface="Arial"/>
              <a:buChar char="•"/>
            </a:pPr>
            <a:r>
              <a:rPr lang="en-US" b="true" sz="3234" u="sng">
                <a:solidFill>
                  <a:srgbClr val="000000"/>
                </a:solidFill>
                <a:latin typeface="DejaVu Serif Bold"/>
                <a:ea typeface="DejaVu Serif Bold"/>
                <a:cs typeface="DejaVu Serif Bold"/>
                <a:sym typeface="DejaVu Serif Bold"/>
              </a:rPr>
              <a:t>Slow</a:t>
            </a:r>
          </a:p>
          <a:p>
            <a:pPr algn="l" marL="1396574" indent="-465525" lvl="2">
              <a:lnSpc>
                <a:spcPts val="4528"/>
              </a:lnSpc>
              <a:buFont typeface="Arial"/>
              <a:buChar char="⚬"/>
            </a:pPr>
            <a:r>
              <a:rPr lang="en-US" b="true" sz="3234">
                <a:solidFill>
                  <a:srgbClr val="000000"/>
                </a:solidFill>
                <a:latin typeface="DejaVu Serif Bold"/>
                <a:ea typeface="DejaVu Serif Bold"/>
                <a:cs typeface="DejaVu Serif Bold"/>
                <a:sym typeface="DejaVu Serif Bold"/>
              </a:rPr>
              <a:t>T</a:t>
            </a:r>
            <a:r>
              <a:rPr lang="en-US" sz="3234">
                <a:solidFill>
                  <a:srgbClr val="000000"/>
                </a:solidFill>
                <a:latin typeface="DejaVu Serif"/>
                <a:ea typeface="DejaVu Serif"/>
                <a:cs typeface="DejaVu Serif"/>
                <a:sym typeface="DejaVu Serif"/>
              </a:rPr>
              <a:t>ransport time between places</a:t>
            </a:r>
          </a:p>
          <a:p>
            <a:pPr algn="l" marL="1396574" indent="-465525" lvl="2">
              <a:lnSpc>
                <a:spcPts val="4528"/>
              </a:lnSpc>
              <a:buFont typeface="Arial"/>
              <a:buChar char="⚬"/>
            </a:pPr>
            <a:r>
              <a:rPr lang="en-US" sz="3234">
                <a:solidFill>
                  <a:srgbClr val="000000"/>
                </a:solidFill>
                <a:latin typeface="DejaVu Serif"/>
                <a:ea typeface="DejaVu Serif"/>
                <a:cs typeface="DejaVu Serif"/>
                <a:sym typeface="DejaVu Serif"/>
              </a:rPr>
              <a:t>Long delays due to incorrect parts</a:t>
            </a:r>
          </a:p>
          <a:p>
            <a:pPr algn="l" marL="1396574" indent="-465525" lvl="2">
              <a:lnSpc>
                <a:spcPts val="4528"/>
              </a:lnSpc>
              <a:buFont typeface="Arial"/>
              <a:buChar char="⚬"/>
            </a:pPr>
            <a:r>
              <a:rPr lang="en-US" sz="3234" u="sng">
                <a:solidFill>
                  <a:srgbClr val="000000"/>
                </a:solidFill>
                <a:latin typeface="DejaVu Serif"/>
                <a:ea typeface="DejaVu Serif"/>
                <a:cs typeface="DejaVu Serif"/>
                <a:sym typeface="DejaVu Serif"/>
              </a:rPr>
              <a:t>Inefficient gripping slows recovery, less time efficient</a:t>
            </a:r>
          </a:p>
          <a:p>
            <a:pPr algn="l" marL="698287" indent="-349143" lvl="1">
              <a:lnSpc>
                <a:spcPts val="4528"/>
              </a:lnSpc>
              <a:buFont typeface="Arial"/>
              <a:buChar char="•"/>
            </a:pPr>
            <a:r>
              <a:rPr lang="en-US" b="true" sz="3234" u="sng">
                <a:solidFill>
                  <a:srgbClr val="000000"/>
                </a:solidFill>
                <a:latin typeface="DejaVu Serif Bold"/>
                <a:ea typeface="DejaVu Serif Bold"/>
                <a:cs typeface="DejaVu Serif Bold"/>
                <a:sym typeface="DejaVu Serif Bold"/>
              </a:rPr>
              <a:t>Risky</a:t>
            </a:r>
          </a:p>
          <a:p>
            <a:pPr algn="l" marL="1396574" indent="-465525" lvl="2">
              <a:lnSpc>
                <a:spcPts val="4528"/>
              </a:lnSpc>
              <a:buFont typeface="Arial"/>
              <a:buChar char="⚬"/>
            </a:pPr>
            <a:r>
              <a:rPr lang="en-US" sz="3234" u="sng">
                <a:solidFill>
                  <a:srgbClr val="000000"/>
                </a:solidFill>
                <a:latin typeface="DejaVu Serif"/>
                <a:ea typeface="DejaVu Serif"/>
                <a:cs typeface="DejaVu Serif"/>
                <a:sym typeface="DejaVu Serif"/>
              </a:rPr>
              <a:t>Heightens the chance of damaging artefacts</a:t>
            </a:r>
          </a:p>
          <a:p>
            <a:pPr algn="l">
              <a:lnSpc>
                <a:spcPts val="4528"/>
              </a:lnSpc>
            </a:pPr>
            <a:r>
              <a:rPr lang="en-US" sz="3234" b="true">
                <a:solidFill>
                  <a:srgbClr val="000000"/>
                </a:solidFill>
                <a:latin typeface="DejaVu Serif Bold"/>
                <a:ea typeface="DejaVu Serif Bold"/>
                <a:cs typeface="DejaVu Serif Bold"/>
                <a:sym typeface="DejaVu Serif Bold"/>
              </a:rPr>
              <a:t>Summary: </a:t>
            </a:r>
            <a:r>
              <a:rPr lang="en-US" sz="3234">
                <a:solidFill>
                  <a:srgbClr val="000000"/>
                </a:solidFill>
                <a:latin typeface="DejaVu Serif"/>
                <a:ea typeface="DejaVu Serif"/>
                <a:cs typeface="DejaVu Serif"/>
                <a:sym typeface="DejaVu Serif"/>
              </a:rPr>
              <a:t>Archaeologists need manipulators purpose-built for fragile artefact recovery, not repurposed industrial grippers.</a:t>
            </a:r>
          </a:p>
        </p:txBody>
      </p:sp>
      <p:grpSp>
        <p:nvGrpSpPr>
          <p:cNvPr name="Group 15" id="15"/>
          <p:cNvGrpSpPr/>
          <p:nvPr/>
        </p:nvGrpSpPr>
        <p:grpSpPr>
          <a:xfrm rot="0">
            <a:off x="4356481" y="9497913"/>
            <a:ext cx="9575038" cy="623788"/>
            <a:chOff x="0" y="0"/>
            <a:chExt cx="1802771" cy="117446"/>
          </a:xfrm>
        </p:grpSpPr>
        <p:sp>
          <p:nvSpPr>
            <p:cNvPr name="Freeform 16" id="16"/>
            <p:cNvSpPr/>
            <p:nvPr/>
          </p:nvSpPr>
          <p:spPr>
            <a:xfrm flipH="false" flipV="false" rot="0">
              <a:off x="0" y="0"/>
              <a:ext cx="1802771" cy="117446"/>
            </a:xfrm>
            <a:custGeom>
              <a:avLst/>
              <a:gdLst/>
              <a:ahLst/>
              <a:cxnLst/>
              <a:rect r="r" b="b" t="t" l="l"/>
              <a:pathLst>
                <a:path h="117446" w="1802771">
                  <a:moveTo>
                    <a:pt x="58723" y="0"/>
                  </a:moveTo>
                  <a:lnTo>
                    <a:pt x="1744048" y="0"/>
                  </a:lnTo>
                  <a:cubicBezTo>
                    <a:pt x="1776480" y="0"/>
                    <a:pt x="1802771" y="26291"/>
                    <a:pt x="1802771" y="58723"/>
                  </a:cubicBezTo>
                  <a:lnTo>
                    <a:pt x="1802771" y="58723"/>
                  </a:lnTo>
                  <a:cubicBezTo>
                    <a:pt x="1802771" y="91155"/>
                    <a:pt x="1776480" y="117446"/>
                    <a:pt x="1744048" y="117446"/>
                  </a:cubicBezTo>
                  <a:lnTo>
                    <a:pt x="58723" y="117446"/>
                  </a:lnTo>
                  <a:cubicBezTo>
                    <a:pt x="26291" y="117446"/>
                    <a:pt x="0" y="91155"/>
                    <a:pt x="0" y="58723"/>
                  </a:cubicBezTo>
                  <a:lnTo>
                    <a:pt x="0" y="58723"/>
                  </a:lnTo>
                  <a:cubicBezTo>
                    <a:pt x="0" y="26291"/>
                    <a:pt x="26291" y="0"/>
                    <a:pt x="58723" y="0"/>
                  </a:cubicBezTo>
                  <a:close/>
                </a:path>
              </a:pathLst>
            </a:custGeom>
            <a:solidFill>
              <a:srgbClr val="FFFFFF">
                <a:alpha val="74902"/>
              </a:srgbClr>
            </a:solidFill>
          </p:spPr>
        </p:sp>
        <p:sp>
          <p:nvSpPr>
            <p:cNvPr name="TextBox 17" id="17"/>
            <p:cNvSpPr txBox="true"/>
            <p:nvPr/>
          </p:nvSpPr>
          <p:spPr>
            <a:xfrm>
              <a:off x="0" y="-352425"/>
              <a:ext cx="1802771" cy="469871"/>
            </a:xfrm>
            <a:prstGeom prst="rect">
              <a:avLst/>
            </a:prstGeom>
          </p:spPr>
          <p:txBody>
            <a:bodyPr anchor="ctr" rtlCol="false" tIns="50800" lIns="50800" bIns="50800" rIns="50800"/>
            <a:lstStyle/>
            <a:p>
              <a:pPr algn="ctr">
                <a:lnSpc>
                  <a:spcPts val="25060"/>
                </a:lnSpc>
              </a:pPr>
            </a:p>
          </p:txBody>
        </p:sp>
      </p:grpSp>
      <p:sp>
        <p:nvSpPr>
          <p:cNvPr name="TextBox 18" id="18"/>
          <p:cNvSpPr txBox="true"/>
          <p:nvPr/>
        </p:nvSpPr>
        <p:spPr>
          <a:xfrm rot="0">
            <a:off x="4571237" y="9458970"/>
            <a:ext cx="9145526" cy="615950"/>
          </a:xfrm>
          <a:prstGeom prst="rect">
            <a:avLst/>
          </a:prstGeom>
        </p:spPr>
        <p:txBody>
          <a:bodyPr anchor="t" rtlCol="false" tIns="0" lIns="0" bIns="0" rIns="0">
            <a:spAutoFit/>
          </a:bodyPr>
          <a:lstStyle/>
          <a:p>
            <a:pPr algn="l">
              <a:lnSpc>
                <a:spcPts val="4900"/>
              </a:lnSpc>
            </a:pPr>
            <a:r>
              <a:rPr lang="en-US" sz="3500">
                <a:solidFill>
                  <a:srgbClr val="000000"/>
                </a:solidFill>
                <a:latin typeface="DejaVu Serif"/>
                <a:ea typeface="DejaVu Serif"/>
                <a:cs typeface="DejaVu Serif"/>
                <a:sym typeface="DejaVu Serif"/>
              </a:rPr>
              <a:t>See page 3 of the Innovation Design file</a:t>
            </a:r>
          </a:p>
        </p:txBody>
      </p:sp>
      <p:sp>
        <p:nvSpPr>
          <p:cNvPr name="Freeform 19" id="19"/>
          <p:cNvSpPr/>
          <p:nvPr/>
        </p:nvSpPr>
        <p:spPr>
          <a:xfrm flipH="false" flipV="false" rot="0">
            <a:off x="15990212" y="214751"/>
            <a:ext cx="1910094" cy="1967111"/>
          </a:xfrm>
          <a:custGeom>
            <a:avLst/>
            <a:gdLst/>
            <a:ahLst/>
            <a:cxnLst/>
            <a:rect r="r" b="b" t="t" l="l"/>
            <a:pathLst>
              <a:path h="1967111" w="1910094">
                <a:moveTo>
                  <a:pt x="0" y="0"/>
                </a:moveTo>
                <a:lnTo>
                  <a:pt x="1910094" y="0"/>
                </a:lnTo>
                <a:lnTo>
                  <a:pt x="1910094" y="1967111"/>
                </a:lnTo>
                <a:lnTo>
                  <a:pt x="0" y="1967111"/>
                </a:lnTo>
                <a:lnTo>
                  <a:pt x="0" y="0"/>
                </a:lnTo>
                <a:close/>
              </a:path>
            </a:pathLst>
          </a:custGeom>
          <a:blipFill>
            <a:blip r:embed="rId9"/>
            <a:stretch>
              <a:fillRect l="0" t="0" r="0" b="0"/>
            </a:stretch>
          </a:blipFill>
        </p:spPr>
      </p:sp>
    </p:spTree>
  </p:cSld>
  <p:clrMapOvr>
    <a:masterClrMapping/>
  </p:clrMapOvr>
  <p:transition spd="med">
    <p:push dir="l"/>
  </p:transition>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E8A706"/>
        </a:solidFill>
      </p:bgPr>
    </p:bg>
    <p:spTree>
      <p:nvGrpSpPr>
        <p:cNvPr id="1" name=""/>
        <p:cNvGrpSpPr/>
        <p:nvPr/>
      </p:nvGrpSpPr>
      <p:grpSpPr>
        <a:xfrm>
          <a:off x="0" y="0"/>
          <a:ext cx="0" cy="0"/>
          <a:chOff x="0" y="0"/>
          <a:chExt cx="0" cy="0"/>
        </a:xfrm>
      </p:grpSpPr>
      <p:grpSp>
        <p:nvGrpSpPr>
          <p:cNvPr name="Group 2" id="2"/>
          <p:cNvGrpSpPr/>
          <p:nvPr/>
        </p:nvGrpSpPr>
        <p:grpSpPr>
          <a:xfrm rot="0">
            <a:off x="-1552560" y="3883420"/>
            <a:ext cx="20414837" cy="6953749"/>
            <a:chOff x="0" y="0"/>
            <a:chExt cx="27219783" cy="9271666"/>
          </a:xfrm>
        </p:grpSpPr>
        <p:sp>
          <p:nvSpPr>
            <p:cNvPr name="Freeform 3" id="3"/>
            <p:cNvSpPr/>
            <p:nvPr/>
          </p:nvSpPr>
          <p:spPr>
            <a:xfrm flipH="false" flipV="false" rot="0">
              <a:off x="0" y="0"/>
              <a:ext cx="11654734" cy="8836407"/>
            </a:xfrm>
            <a:custGeom>
              <a:avLst/>
              <a:gdLst/>
              <a:ahLst/>
              <a:cxnLst/>
              <a:rect r="r" b="b" t="t" l="l"/>
              <a:pathLst>
                <a:path h="8836407" w="11654734">
                  <a:moveTo>
                    <a:pt x="0" y="0"/>
                  </a:moveTo>
                  <a:lnTo>
                    <a:pt x="11654734" y="0"/>
                  </a:lnTo>
                  <a:lnTo>
                    <a:pt x="11654734" y="8836407"/>
                  </a:lnTo>
                  <a:lnTo>
                    <a:pt x="0" y="8836407"/>
                  </a:lnTo>
                  <a:lnTo>
                    <a:pt x="0" y="0"/>
                  </a:lnTo>
                  <a:close/>
                </a:path>
              </a:pathLst>
            </a:custGeom>
            <a:blipFill>
              <a:blip r:embed="rId2">
                <a:alphaModFix amt="55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7920310" y="2658034"/>
              <a:ext cx="9299473" cy="6239101"/>
            </a:xfrm>
            <a:custGeom>
              <a:avLst/>
              <a:gdLst/>
              <a:ahLst/>
              <a:cxnLst/>
              <a:rect r="r" b="b" t="t" l="l"/>
              <a:pathLst>
                <a:path h="6239101" w="9299473">
                  <a:moveTo>
                    <a:pt x="0" y="0"/>
                  </a:moveTo>
                  <a:lnTo>
                    <a:pt x="9299473" y="0"/>
                  </a:lnTo>
                  <a:lnTo>
                    <a:pt x="9299473" y="6239101"/>
                  </a:lnTo>
                  <a:lnTo>
                    <a:pt x="0" y="6239101"/>
                  </a:lnTo>
                  <a:lnTo>
                    <a:pt x="0" y="0"/>
                  </a:lnTo>
                  <a:close/>
                </a:path>
              </a:pathLst>
            </a:custGeom>
            <a:blipFill>
              <a:blip r:embed="rId4">
                <a:alphaModFix amt="53000"/>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8608014" y="3785266"/>
              <a:ext cx="8177561" cy="5486400"/>
            </a:xfrm>
            <a:custGeom>
              <a:avLst/>
              <a:gdLst/>
              <a:ahLst/>
              <a:cxnLst/>
              <a:rect r="r" b="b" t="t" l="l"/>
              <a:pathLst>
                <a:path h="5486400" w="8177561">
                  <a:moveTo>
                    <a:pt x="0" y="0"/>
                  </a:moveTo>
                  <a:lnTo>
                    <a:pt x="8177561" y="0"/>
                  </a:lnTo>
                  <a:lnTo>
                    <a:pt x="8177561" y="5486400"/>
                  </a:lnTo>
                  <a:lnTo>
                    <a:pt x="0" y="54864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47387" y="1311408"/>
              <a:ext cx="10499142" cy="7960258"/>
            </a:xfrm>
            <a:custGeom>
              <a:avLst/>
              <a:gdLst/>
              <a:ahLst/>
              <a:cxnLst/>
              <a:rect r="r" b="b" t="t" l="l"/>
              <a:pathLst>
                <a:path h="7960258" w="10499142">
                  <a:moveTo>
                    <a:pt x="0" y="0"/>
                  </a:moveTo>
                  <a:lnTo>
                    <a:pt x="10499142" y="0"/>
                  </a:lnTo>
                  <a:lnTo>
                    <a:pt x="10499142" y="7960258"/>
                  </a:lnTo>
                  <a:lnTo>
                    <a:pt x="0" y="796025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436289">
              <a:off x="2783366" y="6183583"/>
              <a:ext cx="575717" cy="1522329"/>
            </a:xfrm>
            <a:custGeom>
              <a:avLst/>
              <a:gdLst/>
              <a:ahLst/>
              <a:cxnLst/>
              <a:rect r="r" b="b" t="t" l="l"/>
              <a:pathLst>
                <a:path h="1522329" w="575717">
                  <a:moveTo>
                    <a:pt x="0" y="0"/>
                  </a:moveTo>
                  <a:lnTo>
                    <a:pt x="575717" y="0"/>
                  </a:lnTo>
                  <a:lnTo>
                    <a:pt x="575717" y="1522329"/>
                  </a:lnTo>
                  <a:lnTo>
                    <a:pt x="0" y="152232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832132">
              <a:off x="8609041" y="6183583"/>
              <a:ext cx="575717" cy="1522329"/>
            </a:xfrm>
            <a:custGeom>
              <a:avLst/>
              <a:gdLst/>
              <a:ahLst/>
              <a:cxnLst/>
              <a:rect r="r" b="b" t="t" l="l"/>
              <a:pathLst>
                <a:path h="1522329" w="575717">
                  <a:moveTo>
                    <a:pt x="0" y="0"/>
                  </a:moveTo>
                  <a:lnTo>
                    <a:pt x="575717" y="0"/>
                  </a:lnTo>
                  <a:lnTo>
                    <a:pt x="575717" y="1522329"/>
                  </a:lnTo>
                  <a:lnTo>
                    <a:pt x="0" y="152232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grpSp>
        <p:nvGrpSpPr>
          <p:cNvPr name="Group 9" id="9"/>
          <p:cNvGrpSpPr/>
          <p:nvPr/>
        </p:nvGrpSpPr>
        <p:grpSpPr>
          <a:xfrm rot="0">
            <a:off x="1471368" y="1028700"/>
            <a:ext cx="15345265" cy="8229600"/>
            <a:chOff x="0" y="0"/>
            <a:chExt cx="4041551" cy="2167467"/>
          </a:xfrm>
        </p:grpSpPr>
        <p:sp>
          <p:nvSpPr>
            <p:cNvPr name="Freeform 10" id="10"/>
            <p:cNvSpPr/>
            <p:nvPr/>
          </p:nvSpPr>
          <p:spPr>
            <a:xfrm flipH="false" flipV="false" rot="0">
              <a:off x="0" y="0"/>
              <a:ext cx="4041551" cy="2167467"/>
            </a:xfrm>
            <a:custGeom>
              <a:avLst/>
              <a:gdLst/>
              <a:ahLst/>
              <a:cxnLst/>
              <a:rect r="r" b="b" t="t" l="l"/>
              <a:pathLst>
                <a:path h="2167467" w="4041551">
                  <a:moveTo>
                    <a:pt x="25730" y="0"/>
                  </a:moveTo>
                  <a:lnTo>
                    <a:pt x="4015821" y="0"/>
                  </a:lnTo>
                  <a:cubicBezTo>
                    <a:pt x="4022645" y="0"/>
                    <a:pt x="4029189" y="2711"/>
                    <a:pt x="4034015" y="7536"/>
                  </a:cubicBezTo>
                  <a:cubicBezTo>
                    <a:pt x="4038840" y="12362"/>
                    <a:pt x="4041551" y="18906"/>
                    <a:pt x="4041551" y="25730"/>
                  </a:cubicBezTo>
                  <a:lnTo>
                    <a:pt x="4041551" y="2141737"/>
                  </a:lnTo>
                  <a:cubicBezTo>
                    <a:pt x="4041551" y="2155947"/>
                    <a:pt x="4030031" y="2167467"/>
                    <a:pt x="4015821" y="2167467"/>
                  </a:cubicBezTo>
                  <a:lnTo>
                    <a:pt x="25730" y="2167467"/>
                  </a:lnTo>
                  <a:cubicBezTo>
                    <a:pt x="18906" y="2167467"/>
                    <a:pt x="12362" y="2164756"/>
                    <a:pt x="7536" y="2159931"/>
                  </a:cubicBezTo>
                  <a:cubicBezTo>
                    <a:pt x="2711" y="2155105"/>
                    <a:pt x="0" y="2148561"/>
                    <a:pt x="0" y="2141737"/>
                  </a:cubicBezTo>
                  <a:lnTo>
                    <a:pt x="0" y="25730"/>
                  </a:lnTo>
                  <a:cubicBezTo>
                    <a:pt x="0" y="18906"/>
                    <a:pt x="2711" y="12362"/>
                    <a:pt x="7536" y="7536"/>
                  </a:cubicBezTo>
                  <a:cubicBezTo>
                    <a:pt x="12362" y="2711"/>
                    <a:pt x="18906" y="0"/>
                    <a:pt x="25730" y="0"/>
                  </a:cubicBezTo>
                  <a:close/>
                </a:path>
              </a:pathLst>
            </a:custGeom>
            <a:solidFill>
              <a:srgbClr val="B35400">
                <a:alpha val="74902"/>
              </a:srgbClr>
            </a:solidFill>
          </p:spPr>
        </p:sp>
        <p:sp>
          <p:nvSpPr>
            <p:cNvPr name="TextBox 11" id="11"/>
            <p:cNvSpPr txBox="true"/>
            <p:nvPr/>
          </p:nvSpPr>
          <p:spPr>
            <a:xfrm>
              <a:off x="0" y="-38100"/>
              <a:ext cx="4041551" cy="2205567"/>
            </a:xfrm>
            <a:prstGeom prst="rect">
              <a:avLst/>
            </a:prstGeom>
          </p:spPr>
          <p:txBody>
            <a:bodyPr anchor="ctr" rtlCol="false" tIns="50800" lIns="50800" bIns="50800" rIns="50800"/>
            <a:lstStyle/>
            <a:p>
              <a:pPr algn="ctr">
                <a:lnSpc>
                  <a:spcPts val="2659"/>
                </a:lnSpc>
                <a:spcBef>
                  <a:spcPct val="0"/>
                </a:spcBef>
              </a:pPr>
            </a:p>
          </p:txBody>
        </p:sp>
      </p:grpSp>
      <p:sp>
        <p:nvSpPr>
          <p:cNvPr name="Freeform 12" id="12"/>
          <p:cNvSpPr/>
          <p:nvPr/>
        </p:nvSpPr>
        <p:spPr>
          <a:xfrm flipH="false" flipV="false" rot="0">
            <a:off x="0" y="0"/>
            <a:ext cx="2396613" cy="2396613"/>
          </a:xfrm>
          <a:custGeom>
            <a:avLst/>
            <a:gdLst/>
            <a:ahLst/>
            <a:cxnLst/>
            <a:rect r="r" b="b" t="t" l="l"/>
            <a:pathLst>
              <a:path h="2396613" w="2396613">
                <a:moveTo>
                  <a:pt x="0" y="0"/>
                </a:moveTo>
                <a:lnTo>
                  <a:pt x="2396613" y="0"/>
                </a:lnTo>
                <a:lnTo>
                  <a:pt x="2396613" y="2396613"/>
                </a:lnTo>
                <a:lnTo>
                  <a:pt x="0" y="2396613"/>
                </a:lnTo>
                <a:lnTo>
                  <a:pt x="0" y="0"/>
                </a:lnTo>
                <a:close/>
              </a:path>
            </a:pathLst>
          </a:custGeom>
          <a:blipFill>
            <a:blip r:embed="rId8"/>
            <a:stretch>
              <a:fillRect l="-105640" t="-23315" r="-101654" b="-81175"/>
            </a:stretch>
          </a:blipFill>
        </p:spPr>
      </p:sp>
      <p:sp>
        <p:nvSpPr>
          <p:cNvPr name="TextBox 13" id="13"/>
          <p:cNvSpPr txBox="true"/>
          <p:nvPr/>
        </p:nvSpPr>
        <p:spPr>
          <a:xfrm rot="0">
            <a:off x="2775304" y="790575"/>
            <a:ext cx="12737393" cy="2104694"/>
          </a:xfrm>
          <a:prstGeom prst="rect">
            <a:avLst/>
          </a:prstGeom>
        </p:spPr>
        <p:txBody>
          <a:bodyPr anchor="t" rtlCol="false" tIns="0" lIns="0" bIns="0" rIns="0">
            <a:spAutoFit/>
          </a:bodyPr>
          <a:lstStyle/>
          <a:p>
            <a:pPr algn="ctr" marL="0" indent="0" lvl="0">
              <a:lnSpc>
                <a:spcPts val="17179"/>
              </a:lnSpc>
              <a:spcBef>
                <a:spcPct val="0"/>
              </a:spcBef>
            </a:pPr>
            <a:r>
              <a:rPr lang="en-US" sz="12271">
                <a:solidFill>
                  <a:srgbClr val="000000"/>
                </a:solidFill>
                <a:latin typeface="Norwester"/>
                <a:ea typeface="Norwester"/>
                <a:cs typeface="Norwester"/>
                <a:sym typeface="Norwester"/>
              </a:rPr>
              <a:t>Possible Solutions</a:t>
            </a:r>
          </a:p>
        </p:txBody>
      </p:sp>
      <p:grpSp>
        <p:nvGrpSpPr>
          <p:cNvPr name="Group 14" id="14"/>
          <p:cNvGrpSpPr/>
          <p:nvPr/>
        </p:nvGrpSpPr>
        <p:grpSpPr>
          <a:xfrm rot="0">
            <a:off x="2097682" y="2895269"/>
            <a:ext cx="14092635" cy="762263"/>
            <a:chOff x="0" y="0"/>
            <a:chExt cx="3711641" cy="200761"/>
          </a:xfrm>
        </p:grpSpPr>
        <p:sp>
          <p:nvSpPr>
            <p:cNvPr name="Freeform 15" id="15"/>
            <p:cNvSpPr/>
            <p:nvPr/>
          </p:nvSpPr>
          <p:spPr>
            <a:xfrm flipH="false" flipV="false" rot="0">
              <a:off x="0" y="0"/>
              <a:ext cx="3711640" cy="200761"/>
            </a:xfrm>
            <a:custGeom>
              <a:avLst/>
              <a:gdLst/>
              <a:ahLst/>
              <a:cxnLst/>
              <a:rect r="r" b="b" t="t" l="l"/>
              <a:pathLst>
                <a:path h="200761" w="3711640">
                  <a:moveTo>
                    <a:pt x="28017" y="0"/>
                  </a:moveTo>
                  <a:lnTo>
                    <a:pt x="3683623" y="0"/>
                  </a:lnTo>
                  <a:cubicBezTo>
                    <a:pt x="3691054" y="0"/>
                    <a:pt x="3698180" y="2952"/>
                    <a:pt x="3703434" y="8206"/>
                  </a:cubicBezTo>
                  <a:cubicBezTo>
                    <a:pt x="3708689" y="13460"/>
                    <a:pt x="3711640" y="20587"/>
                    <a:pt x="3711640" y="28017"/>
                  </a:cubicBezTo>
                  <a:lnTo>
                    <a:pt x="3711640" y="172743"/>
                  </a:lnTo>
                  <a:cubicBezTo>
                    <a:pt x="3711640" y="180174"/>
                    <a:pt x="3708689" y="187300"/>
                    <a:pt x="3703434" y="192555"/>
                  </a:cubicBezTo>
                  <a:cubicBezTo>
                    <a:pt x="3698180" y="197809"/>
                    <a:pt x="3691054" y="200761"/>
                    <a:pt x="3683623" y="200761"/>
                  </a:cubicBezTo>
                  <a:lnTo>
                    <a:pt x="28017" y="200761"/>
                  </a:lnTo>
                  <a:cubicBezTo>
                    <a:pt x="20587" y="200761"/>
                    <a:pt x="13460" y="197809"/>
                    <a:pt x="8206" y="192555"/>
                  </a:cubicBezTo>
                  <a:cubicBezTo>
                    <a:pt x="2952" y="187300"/>
                    <a:pt x="0" y="180174"/>
                    <a:pt x="0" y="172743"/>
                  </a:cubicBezTo>
                  <a:lnTo>
                    <a:pt x="0" y="28017"/>
                  </a:lnTo>
                  <a:cubicBezTo>
                    <a:pt x="0" y="20587"/>
                    <a:pt x="2952" y="13460"/>
                    <a:pt x="8206" y="8206"/>
                  </a:cubicBezTo>
                  <a:cubicBezTo>
                    <a:pt x="13460" y="2952"/>
                    <a:pt x="20587" y="0"/>
                    <a:pt x="28017" y="0"/>
                  </a:cubicBezTo>
                  <a:close/>
                </a:path>
              </a:pathLst>
            </a:custGeom>
            <a:solidFill>
              <a:srgbClr val="FFC600"/>
            </a:solidFill>
          </p:spPr>
        </p:sp>
        <p:sp>
          <p:nvSpPr>
            <p:cNvPr name="TextBox 16" id="16"/>
            <p:cNvSpPr txBox="true"/>
            <p:nvPr/>
          </p:nvSpPr>
          <p:spPr>
            <a:xfrm>
              <a:off x="0" y="-38100"/>
              <a:ext cx="3711641" cy="238861"/>
            </a:xfrm>
            <a:prstGeom prst="rect">
              <a:avLst/>
            </a:prstGeom>
          </p:spPr>
          <p:txBody>
            <a:bodyPr anchor="ctr" rtlCol="false" tIns="50800" lIns="50800" bIns="50800" rIns="50800"/>
            <a:lstStyle/>
            <a:p>
              <a:pPr algn="ctr">
                <a:lnSpc>
                  <a:spcPts val="2659"/>
                </a:lnSpc>
              </a:pPr>
            </a:p>
          </p:txBody>
        </p:sp>
      </p:grpSp>
      <p:grpSp>
        <p:nvGrpSpPr>
          <p:cNvPr name="Group 17" id="17"/>
          <p:cNvGrpSpPr/>
          <p:nvPr/>
        </p:nvGrpSpPr>
        <p:grpSpPr>
          <a:xfrm rot="0">
            <a:off x="2162224" y="8104762"/>
            <a:ext cx="9044701" cy="762263"/>
            <a:chOff x="0" y="0"/>
            <a:chExt cx="2382144" cy="200761"/>
          </a:xfrm>
        </p:grpSpPr>
        <p:sp>
          <p:nvSpPr>
            <p:cNvPr name="Freeform 18" id="18"/>
            <p:cNvSpPr/>
            <p:nvPr/>
          </p:nvSpPr>
          <p:spPr>
            <a:xfrm flipH="false" flipV="false" rot="0">
              <a:off x="0" y="0"/>
              <a:ext cx="2382144" cy="200761"/>
            </a:xfrm>
            <a:custGeom>
              <a:avLst/>
              <a:gdLst/>
              <a:ahLst/>
              <a:cxnLst/>
              <a:rect r="r" b="b" t="t" l="l"/>
              <a:pathLst>
                <a:path h="200761" w="2382144">
                  <a:moveTo>
                    <a:pt x="43654" y="0"/>
                  </a:moveTo>
                  <a:lnTo>
                    <a:pt x="2338489" y="0"/>
                  </a:lnTo>
                  <a:cubicBezTo>
                    <a:pt x="2350067" y="0"/>
                    <a:pt x="2361171" y="4599"/>
                    <a:pt x="2369358" y="12786"/>
                  </a:cubicBezTo>
                  <a:cubicBezTo>
                    <a:pt x="2377544" y="20973"/>
                    <a:pt x="2382144" y="32076"/>
                    <a:pt x="2382144" y="43654"/>
                  </a:cubicBezTo>
                  <a:lnTo>
                    <a:pt x="2382144" y="157107"/>
                  </a:lnTo>
                  <a:cubicBezTo>
                    <a:pt x="2382144" y="181216"/>
                    <a:pt x="2362599" y="200761"/>
                    <a:pt x="2338489" y="200761"/>
                  </a:cubicBezTo>
                  <a:lnTo>
                    <a:pt x="43654" y="200761"/>
                  </a:lnTo>
                  <a:cubicBezTo>
                    <a:pt x="19545" y="200761"/>
                    <a:pt x="0" y="181216"/>
                    <a:pt x="0" y="157107"/>
                  </a:cubicBezTo>
                  <a:lnTo>
                    <a:pt x="0" y="43654"/>
                  </a:lnTo>
                  <a:cubicBezTo>
                    <a:pt x="0" y="19545"/>
                    <a:pt x="19545" y="0"/>
                    <a:pt x="43654" y="0"/>
                  </a:cubicBezTo>
                  <a:close/>
                </a:path>
              </a:pathLst>
            </a:custGeom>
            <a:solidFill>
              <a:srgbClr val="FFC600"/>
            </a:solidFill>
          </p:spPr>
        </p:sp>
        <p:sp>
          <p:nvSpPr>
            <p:cNvPr name="TextBox 19" id="19"/>
            <p:cNvSpPr txBox="true"/>
            <p:nvPr/>
          </p:nvSpPr>
          <p:spPr>
            <a:xfrm>
              <a:off x="0" y="-38100"/>
              <a:ext cx="2382144" cy="238861"/>
            </a:xfrm>
            <a:prstGeom prst="rect">
              <a:avLst/>
            </a:prstGeom>
          </p:spPr>
          <p:txBody>
            <a:bodyPr anchor="ctr" rtlCol="false" tIns="50800" lIns="50800" bIns="50800" rIns="50800"/>
            <a:lstStyle/>
            <a:p>
              <a:pPr algn="ctr">
                <a:lnSpc>
                  <a:spcPts val="2659"/>
                </a:lnSpc>
              </a:pPr>
            </a:p>
          </p:txBody>
        </p:sp>
      </p:grpSp>
      <p:grpSp>
        <p:nvGrpSpPr>
          <p:cNvPr name="Group 20" id="20"/>
          <p:cNvGrpSpPr/>
          <p:nvPr/>
        </p:nvGrpSpPr>
        <p:grpSpPr>
          <a:xfrm rot="0">
            <a:off x="2162224" y="6102332"/>
            <a:ext cx="13820288" cy="762263"/>
            <a:chOff x="0" y="0"/>
            <a:chExt cx="3639911" cy="200761"/>
          </a:xfrm>
        </p:grpSpPr>
        <p:sp>
          <p:nvSpPr>
            <p:cNvPr name="Freeform 21" id="21"/>
            <p:cNvSpPr/>
            <p:nvPr/>
          </p:nvSpPr>
          <p:spPr>
            <a:xfrm flipH="false" flipV="false" rot="0">
              <a:off x="0" y="0"/>
              <a:ext cx="3639911" cy="200761"/>
            </a:xfrm>
            <a:custGeom>
              <a:avLst/>
              <a:gdLst/>
              <a:ahLst/>
              <a:cxnLst/>
              <a:rect r="r" b="b" t="t" l="l"/>
              <a:pathLst>
                <a:path h="200761" w="3639911">
                  <a:moveTo>
                    <a:pt x="28569" y="0"/>
                  </a:moveTo>
                  <a:lnTo>
                    <a:pt x="3611342" y="0"/>
                  </a:lnTo>
                  <a:cubicBezTo>
                    <a:pt x="3627120" y="0"/>
                    <a:pt x="3639911" y="12791"/>
                    <a:pt x="3639911" y="28569"/>
                  </a:cubicBezTo>
                  <a:lnTo>
                    <a:pt x="3639911" y="172191"/>
                  </a:lnTo>
                  <a:cubicBezTo>
                    <a:pt x="3639911" y="179768"/>
                    <a:pt x="3636901" y="187035"/>
                    <a:pt x="3631543" y="192393"/>
                  </a:cubicBezTo>
                  <a:cubicBezTo>
                    <a:pt x="3626186" y="197751"/>
                    <a:pt x="3618919" y="200761"/>
                    <a:pt x="3611342" y="200761"/>
                  </a:cubicBezTo>
                  <a:lnTo>
                    <a:pt x="28569" y="200761"/>
                  </a:lnTo>
                  <a:cubicBezTo>
                    <a:pt x="20992" y="200761"/>
                    <a:pt x="13726" y="197751"/>
                    <a:pt x="8368" y="192393"/>
                  </a:cubicBezTo>
                  <a:cubicBezTo>
                    <a:pt x="3010" y="187035"/>
                    <a:pt x="0" y="179768"/>
                    <a:pt x="0" y="172191"/>
                  </a:cubicBezTo>
                  <a:lnTo>
                    <a:pt x="0" y="28569"/>
                  </a:lnTo>
                  <a:cubicBezTo>
                    <a:pt x="0" y="20992"/>
                    <a:pt x="3010" y="13726"/>
                    <a:pt x="8368" y="8368"/>
                  </a:cubicBezTo>
                  <a:cubicBezTo>
                    <a:pt x="13726" y="3010"/>
                    <a:pt x="20992" y="0"/>
                    <a:pt x="28569" y="0"/>
                  </a:cubicBezTo>
                  <a:close/>
                </a:path>
              </a:pathLst>
            </a:custGeom>
            <a:solidFill>
              <a:srgbClr val="FFC600"/>
            </a:solidFill>
          </p:spPr>
        </p:sp>
        <p:sp>
          <p:nvSpPr>
            <p:cNvPr name="TextBox 22" id="22"/>
            <p:cNvSpPr txBox="true"/>
            <p:nvPr/>
          </p:nvSpPr>
          <p:spPr>
            <a:xfrm>
              <a:off x="0" y="-38100"/>
              <a:ext cx="3639911" cy="238861"/>
            </a:xfrm>
            <a:prstGeom prst="rect">
              <a:avLst/>
            </a:prstGeom>
          </p:spPr>
          <p:txBody>
            <a:bodyPr anchor="ctr" rtlCol="false" tIns="50800" lIns="50800" bIns="50800" rIns="50800"/>
            <a:lstStyle/>
            <a:p>
              <a:pPr algn="ctr">
                <a:lnSpc>
                  <a:spcPts val="2659"/>
                </a:lnSpc>
              </a:pPr>
            </a:p>
          </p:txBody>
        </p:sp>
      </p:grpSp>
      <p:grpSp>
        <p:nvGrpSpPr>
          <p:cNvPr name="Group 23" id="23"/>
          <p:cNvGrpSpPr/>
          <p:nvPr/>
        </p:nvGrpSpPr>
        <p:grpSpPr>
          <a:xfrm rot="0">
            <a:off x="1617473" y="6864595"/>
            <a:ext cx="2346697" cy="601992"/>
            <a:chOff x="0" y="0"/>
            <a:chExt cx="618060" cy="158549"/>
          </a:xfrm>
        </p:grpSpPr>
        <p:sp>
          <p:nvSpPr>
            <p:cNvPr name="Freeform 24" id="24"/>
            <p:cNvSpPr/>
            <p:nvPr/>
          </p:nvSpPr>
          <p:spPr>
            <a:xfrm flipH="false" flipV="false" rot="0">
              <a:off x="0" y="0"/>
              <a:ext cx="618060" cy="158549"/>
            </a:xfrm>
            <a:custGeom>
              <a:avLst/>
              <a:gdLst/>
              <a:ahLst/>
              <a:cxnLst/>
              <a:rect r="r" b="b" t="t" l="l"/>
              <a:pathLst>
                <a:path h="158549" w="618060">
                  <a:moveTo>
                    <a:pt x="79275" y="0"/>
                  </a:moveTo>
                  <a:lnTo>
                    <a:pt x="538786" y="0"/>
                  </a:lnTo>
                  <a:cubicBezTo>
                    <a:pt x="582568" y="0"/>
                    <a:pt x="618060" y="35492"/>
                    <a:pt x="618060" y="79275"/>
                  </a:cubicBezTo>
                  <a:lnTo>
                    <a:pt x="618060" y="79275"/>
                  </a:lnTo>
                  <a:cubicBezTo>
                    <a:pt x="618060" y="123057"/>
                    <a:pt x="582568" y="158549"/>
                    <a:pt x="538786" y="158549"/>
                  </a:cubicBezTo>
                  <a:lnTo>
                    <a:pt x="79275" y="158549"/>
                  </a:lnTo>
                  <a:cubicBezTo>
                    <a:pt x="35492" y="158549"/>
                    <a:pt x="0" y="123057"/>
                    <a:pt x="0" y="79275"/>
                  </a:cubicBezTo>
                  <a:lnTo>
                    <a:pt x="0" y="79275"/>
                  </a:lnTo>
                  <a:cubicBezTo>
                    <a:pt x="0" y="35492"/>
                    <a:pt x="35492" y="0"/>
                    <a:pt x="79275" y="0"/>
                  </a:cubicBezTo>
                  <a:close/>
                </a:path>
              </a:pathLst>
            </a:custGeom>
            <a:solidFill>
              <a:srgbClr val="FFC600"/>
            </a:solidFill>
          </p:spPr>
        </p:sp>
        <p:sp>
          <p:nvSpPr>
            <p:cNvPr name="TextBox 25" id="25"/>
            <p:cNvSpPr txBox="true"/>
            <p:nvPr/>
          </p:nvSpPr>
          <p:spPr>
            <a:xfrm>
              <a:off x="0" y="-38100"/>
              <a:ext cx="618060" cy="196649"/>
            </a:xfrm>
            <a:prstGeom prst="rect">
              <a:avLst/>
            </a:prstGeom>
          </p:spPr>
          <p:txBody>
            <a:bodyPr anchor="ctr" rtlCol="false" tIns="50800" lIns="50800" bIns="50800" rIns="50800"/>
            <a:lstStyle/>
            <a:p>
              <a:pPr algn="ctr">
                <a:lnSpc>
                  <a:spcPts val="2659"/>
                </a:lnSpc>
              </a:pPr>
            </a:p>
          </p:txBody>
        </p:sp>
      </p:grpSp>
      <p:grpSp>
        <p:nvGrpSpPr>
          <p:cNvPr name="Group 26" id="26"/>
          <p:cNvGrpSpPr/>
          <p:nvPr/>
        </p:nvGrpSpPr>
        <p:grpSpPr>
          <a:xfrm rot="0">
            <a:off x="1608541" y="3657532"/>
            <a:ext cx="7046318" cy="483328"/>
            <a:chOff x="0" y="0"/>
            <a:chExt cx="1855820" cy="127296"/>
          </a:xfrm>
        </p:grpSpPr>
        <p:sp>
          <p:nvSpPr>
            <p:cNvPr name="Freeform 27" id="27"/>
            <p:cNvSpPr/>
            <p:nvPr/>
          </p:nvSpPr>
          <p:spPr>
            <a:xfrm flipH="false" flipV="false" rot="0">
              <a:off x="0" y="0"/>
              <a:ext cx="1855820" cy="127296"/>
            </a:xfrm>
            <a:custGeom>
              <a:avLst/>
              <a:gdLst/>
              <a:ahLst/>
              <a:cxnLst/>
              <a:rect r="r" b="b" t="t" l="l"/>
              <a:pathLst>
                <a:path h="127296" w="1855820">
                  <a:moveTo>
                    <a:pt x="56035" y="0"/>
                  </a:moveTo>
                  <a:lnTo>
                    <a:pt x="1799786" y="0"/>
                  </a:lnTo>
                  <a:cubicBezTo>
                    <a:pt x="1814647" y="0"/>
                    <a:pt x="1828900" y="5904"/>
                    <a:pt x="1839408" y="16412"/>
                  </a:cubicBezTo>
                  <a:cubicBezTo>
                    <a:pt x="1849917" y="26921"/>
                    <a:pt x="1855820" y="41173"/>
                    <a:pt x="1855820" y="56035"/>
                  </a:cubicBezTo>
                  <a:lnTo>
                    <a:pt x="1855820" y="71262"/>
                  </a:lnTo>
                  <a:cubicBezTo>
                    <a:pt x="1855820" y="86123"/>
                    <a:pt x="1849917" y="100375"/>
                    <a:pt x="1839408" y="110884"/>
                  </a:cubicBezTo>
                  <a:cubicBezTo>
                    <a:pt x="1828900" y="121393"/>
                    <a:pt x="1814647" y="127296"/>
                    <a:pt x="1799786" y="127296"/>
                  </a:cubicBezTo>
                  <a:lnTo>
                    <a:pt x="56035" y="127296"/>
                  </a:lnTo>
                  <a:cubicBezTo>
                    <a:pt x="41173" y="127296"/>
                    <a:pt x="26921" y="121393"/>
                    <a:pt x="16412" y="110884"/>
                  </a:cubicBezTo>
                  <a:cubicBezTo>
                    <a:pt x="5904" y="100375"/>
                    <a:pt x="0" y="86123"/>
                    <a:pt x="0" y="71262"/>
                  </a:cubicBezTo>
                  <a:lnTo>
                    <a:pt x="0" y="56035"/>
                  </a:lnTo>
                  <a:cubicBezTo>
                    <a:pt x="0" y="41173"/>
                    <a:pt x="5904" y="26921"/>
                    <a:pt x="16412" y="16412"/>
                  </a:cubicBezTo>
                  <a:cubicBezTo>
                    <a:pt x="26921" y="5904"/>
                    <a:pt x="41173" y="0"/>
                    <a:pt x="56035" y="0"/>
                  </a:cubicBezTo>
                  <a:close/>
                </a:path>
              </a:pathLst>
            </a:custGeom>
            <a:solidFill>
              <a:srgbClr val="FFC600"/>
            </a:solidFill>
          </p:spPr>
        </p:sp>
        <p:sp>
          <p:nvSpPr>
            <p:cNvPr name="TextBox 28" id="28"/>
            <p:cNvSpPr txBox="true"/>
            <p:nvPr/>
          </p:nvSpPr>
          <p:spPr>
            <a:xfrm>
              <a:off x="0" y="-38100"/>
              <a:ext cx="1855820" cy="165396"/>
            </a:xfrm>
            <a:prstGeom prst="rect">
              <a:avLst/>
            </a:prstGeom>
          </p:spPr>
          <p:txBody>
            <a:bodyPr anchor="ctr" rtlCol="false" tIns="50800" lIns="50800" bIns="50800" rIns="50800"/>
            <a:lstStyle/>
            <a:p>
              <a:pPr algn="ctr">
                <a:lnSpc>
                  <a:spcPts val="2659"/>
                </a:lnSpc>
              </a:pPr>
            </a:p>
          </p:txBody>
        </p:sp>
      </p:grpSp>
      <p:sp>
        <p:nvSpPr>
          <p:cNvPr name="Freeform 29" id="29"/>
          <p:cNvSpPr/>
          <p:nvPr/>
        </p:nvSpPr>
        <p:spPr>
          <a:xfrm flipH="false" flipV="false" rot="0">
            <a:off x="15982512" y="194580"/>
            <a:ext cx="1668240" cy="1668240"/>
          </a:xfrm>
          <a:custGeom>
            <a:avLst/>
            <a:gdLst/>
            <a:ahLst/>
            <a:cxnLst/>
            <a:rect r="r" b="b" t="t" l="l"/>
            <a:pathLst>
              <a:path h="1668240" w="1668240">
                <a:moveTo>
                  <a:pt x="0" y="0"/>
                </a:moveTo>
                <a:lnTo>
                  <a:pt x="1668240" y="0"/>
                </a:lnTo>
                <a:lnTo>
                  <a:pt x="1668240" y="1668240"/>
                </a:lnTo>
                <a:lnTo>
                  <a:pt x="0" y="1668240"/>
                </a:lnTo>
                <a:lnTo>
                  <a:pt x="0" y="0"/>
                </a:lnTo>
                <a:close/>
              </a:path>
            </a:pathLst>
          </a:custGeom>
          <a:blipFill>
            <a:blip r:embed="rId9"/>
            <a:stretch>
              <a:fillRect l="0" t="0" r="0" b="0"/>
            </a:stretch>
          </a:blipFill>
        </p:spPr>
      </p:sp>
      <p:grpSp>
        <p:nvGrpSpPr>
          <p:cNvPr name="Group 30" id="30"/>
          <p:cNvGrpSpPr/>
          <p:nvPr/>
        </p:nvGrpSpPr>
        <p:grpSpPr>
          <a:xfrm rot="0">
            <a:off x="3705274" y="9506993"/>
            <a:ext cx="9899168" cy="623788"/>
            <a:chOff x="0" y="0"/>
            <a:chExt cx="13198890" cy="831718"/>
          </a:xfrm>
        </p:grpSpPr>
        <p:grpSp>
          <p:nvGrpSpPr>
            <p:cNvPr name="Group 31" id="31"/>
            <p:cNvGrpSpPr/>
            <p:nvPr/>
          </p:nvGrpSpPr>
          <p:grpSpPr>
            <a:xfrm rot="0">
              <a:off x="0" y="0"/>
              <a:ext cx="13198890" cy="831718"/>
              <a:chOff x="0" y="0"/>
              <a:chExt cx="1863798" cy="117446"/>
            </a:xfrm>
          </p:grpSpPr>
          <p:sp>
            <p:nvSpPr>
              <p:cNvPr name="Freeform 32" id="32"/>
              <p:cNvSpPr/>
              <p:nvPr/>
            </p:nvSpPr>
            <p:spPr>
              <a:xfrm flipH="false" flipV="false" rot="0">
                <a:off x="0" y="0"/>
                <a:ext cx="1863798" cy="117446"/>
              </a:xfrm>
              <a:custGeom>
                <a:avLst/>
                <a:gdLst/>
                <a:ahLst/>
                <a:cxnLst/>
                <a:rect r="r" b="b" t="t" l="l"/>
                <a:pathLst>
                  <a:path h="117446" w="1863798">
                    <a:moveTo>
                      <a:pt x="58723" y="0"/>
                    </a:moveTo>
                    <a:lnTo>
                      <a:pt x="1805075" y="0"/>
                    </a:lnTo>
                    <a:cubicBezTo>
                      <a:pt x="1837507" y="0"/>
                      <a:pt x="1863798" y="26291"/>
                      <a:pt x="1863798" y="58723"/>
                    </a:cubicBezTo>
                    <a:lnTo>
                      <a:pt x="1863798" y="58723"/>
                    </a:lnTo>
                    <a:cubicBezTo>
                      <a:pt x="1863798" y="91155"/>
                      <a:pt x="1837507" y="117446"/>
                      <a:pt x="1805075" y="117446"/>
                    </a:cubicBezTo>
                    <a:lnTo>
                      <a:pt x="58723" y="117446"/>
                    </a:lnTo>
                    <a:cubicBezTo>
                      <a:pt x="26291" y="117446"/>
                      <a:pt x="0" y="91155"/>
                      <a:pt x="0" y="58723"/>
                    </a:cubicBezTo>
                    <a:lnTo>
                      <a:pt x="0" y="58723"/>
                    </a:lnTo>
                    <a:cubicBezTo>
                      <a:pt x="0" y="26291"/>
                      <a:pt x="26291" y="0"/>
                      <a:pt x="58723" y="0"/>
                    </a:cubicBezTo>
                    <a:close/>
                  </a:path>
                </a:pathLst>
              </a:custGeom>
              <a:solidFill>
                <a:srgbClr val="FFFFFF">
                  <a:alpha val="74902"/>
                </a:srgbClr>
              </a:solidFill>
            </p:spPr>
          </p:sp>
          <p:sp>
            <p:nvSpPr>
              <p:cNvPr name="TextBox 33" id="33"/>
              <p:cNvSpPr txBox="true"/>
              <p:nvPr/>
            </p:nvSpPr>
            <p:spPr>
              <a:xfrm>
                <a:off x="0" y="-352425"/>
                <a:ext cx="1863798" cy="469871"/>
              </a:xfrm>
              <a:prstGeom prst="rect">
                <a:avLst/>
              </a:prstGeom>
            </p:spPr>
            <p:txBody>
              <a:bodyPr anchor="ctr" rtlCol="false" tIns="50800" lIns="50800" bIns="50800" rIns="50800"/>
              <a:lstStyle/>
              <a:p>
                <a:pPr algn="ctr">
                  <a:lnSpc>
                    <a:spcPts val="25060"/>
                  </a:lnSpc>
                </a:pPr>
              </a:p>
            </p:txBody>
          </p:sp>
        </p:grpSp>
        <p:sp>
          <p:nvSpPr>
            <p:cNvPr name="TextBox 34" id="34"/>
            <p:cNvSpPr txBox="true"/>
            <p:nvPr/>
          </p:nvSpPr>
          <p:spPr>
            <a:xfrm rot="0">
              <a:off x="592069" y="2911"/>
              <a:ext cx="12606821" cy="792692"/>
            </a:xfrm>
            <a:prstGeom prst="rect">
              <a:avLst/>
            </a:prstGeom>
          </p:spPr>
          <p:txBody>
            <a:bodyPr anchor="t" rtlCol="false" tIns="0" lIns="0" bIns="0" rIns="0">
              <a:spAutoFit/>
            </a:bodyPr>
            <a:lstStyle/>
            <a:p>
              <a:pPr algn="l">
                <a:lnSpc>
                  <a:spcPts val="4900"/>
                </a:lnSpc>
              </a:pPr>
              <a:r>
                <a:rPr lang="en-US" sz="3500">
                  <a:solidFill>
                    <a:srgbClr val="000000"/>
                  </a:solidFill>
                  <a:latin typeface="DejaVu Serif"/>
                  <a:ea typeface="DejaVu Serif"/>
                  <a:cs typeface="DejaVu Serif"/>
                  <a:sym typeface="DejaVu Serif"/>
                </a:rPr>
                <a:t>See page 14 of the Innovation Design file</a:t>
              </a:r>
            </a:p>
          </p:txBody>
        </p:sp>
      </p:grpSp>
      <p:sp>
        <p:nvSpPr>
          <p:cNvPr name="TextBox 35" id="35"/>
          <p:cNvSpPr txBox="true"/>
          <p:nvPr/>
        </p:nvSpPr>
        <p:spPr>
          <a:xfrm rot="0">
            <a:off x="1755818" y="2809544"/>
            <a:ext cx="14776364" cy="5905899"/>
          </a:xfrm>
          <a:prstGeom prst="rect">
            <a:avLst/>
          </a:prstGeom>
        </p:spPr>
        <p:txBody>
          <a:bodyPr anchor="t" rtlCol="false" tIns="0" lIns="0" bIns="0" rIns="0">
            <a:spAutoFit/>
          </a:bodyPr>
          <a:lstStyle/>
          <a:p>
            <a:pPr algn="l">
              <a:lnSpc>
                <a:spcPts val="5228"/>
              </a:lnSpc>
            </a:pPr>
            <a:r>
              <a:rPr lang="en-US" sz="3734">
                <a:solidFill>
                  <a:srgbClr val="000000"/>
                </a:solidFill>
                <a:latin typeface="DejaVu Serif"/>
                <a:ea typeface="DejaVu Serif"/>
                <a:cs typeface="DejaVu Serif"/>
                <a:sym typeface="DejaVu Serif"/>
              </a:rPr>
              <a:t>1. Pressure sensors on claw that stop the claw when exerting too much pressure </a:t>
            </a:r>
          </a:p>
          <a:p>
            <a:pPr algn="l">
              <a:lnSpc>
                <a:spcPts val="5228"/>
              </a:lnSpc>
            </a:pPr>
          </a:p>
          <a:p>
            <a:pPr algn="l">
              <a:lnSpc>
                <a:spcPts val="5228"/>
              </a:lnSpc>
            </a:pPr>
            <a:r>
              <a:rPr lang="en-US" sz="3734">
                <a:solidFill>
                  <a:srgbClr val="000000"/>
                </a:solidFill>
                <a:latin typeface="DejaVu Serif"/>
                <a:ea typeface="DejaVu Serif"/>
                <a:cs typeface="DejaVu Serif"/>
                <a:sym typeface="DejaVu Serif"/>
              </a:rPr>
              <a:t>2. </a:t>
            </a:r>
            <a:r>
              <a:rPr lang="en-US" sz="3734">
                <a:solidFill>
                  <a:srgbClr val="000000"/>
                </a:solidFill>
                <a:latin typeface="DejaVu Serif"/>
                <a:ea typeface="DejaVu Serif"/>
                <a:cs typeface="DejaVu Serif"/>
                <a:sym typeface="DejaVu Serif"/>
              </a:rPr>
              <a:t>Using a vacuum to pick up objects</a:t>
            </a:r>
          </a:p>
          <a:p>
            <a:pPr algn="l">
              <a:lnSpc>
                <a:spcPts val="5228"/>
              </a:lnSpc>
            </a:pPr>
          </a:p>
          <a:p>
            <a:pPr algn="l">
              <a:lnSpc>
                <a:spcPts val="5228"/>
              </a:lnSpc>
            </a:pPr>
            <a:r>
              <a:rPr lang="en-US" sz="3734">
                <a:solidFill>
                  <a:srgbClr val="000000"/>
                </a:solidFill>
                <a:latin typeface="DejaVu Serif"/>
                <a:ea typeface="DejaVu Serif"/>
                <a:cs typeface="DejaVu Serif"/>
                <a:sym typeface="DejaVu Serif"/>
              </a:rPr>
              <a:t>3. </a:t>
            </a:r>
            <a:r>
              <a:rPr lang="en-US" sz="3734">
                <a:solidFill>
                  <a:srgbClr val="000000"/>
                </a:solidFill>
                <a:latin typeface="DejaVu Serif"/>
                <a:ea typeface="DejaVu Serif"/>
                <a:cs typeface="DejaVu Serif"/>
                <a:sym typeface="DejaVu Serif"/>
              </a:rPr>
              <a:t>Soft flexible pads on tips of claws to more safely handle artifacts</a:t>
            </a:r>
          </a:p>
          <a:p>
            <a:pPr algn="l">
              <a:lnSpc>
                <a:spcPts val="5228"/>
              </a:lnSpc>
            </a:pPr>
          </a:p>
          <a:p>
            <a:pPr algn="l">
              <a:lnSpc>
                <a:spcPts val="5228"/>
              </a:lnSpc>
            </a:pPr>
            <a:r>
              <a:rPr lang="en-US" sz="3734">
                <a:solidFill>
                  <a:srgbClr val="000000"/>
                </a:solidFill>
                <a:latin typeface="DejaVu Serif"/>
                <a:ea typeface="DejaVu Serif"/>
                <a:cs typeface="DejaVu Serif"/>
                <a:sym typeface="DejaVu Serif"/>
              </a:rPr>
              <a:t>4. </a:t>
            </a:r>
            <a:r>
              <a:rPr lang="en-US" sz="3734">
                <a:solidFill>
                  <a:srgbClr val="000000"/>
                </a:solidFill>
                <a:latin typeface="DejaVu Serif"/>
                <a:ea typeface="DejaVu Serif"/>
                <a:cs typeface="DejaVu Serif"/>
                <a:sym typeface="DejaVu Serif"/>
              </a:rPr>
              <a:t>kit models that are cheaper to build</a:t>
            </a:r>
          </a:p>
        </p:txBody>
      </p:sp>
    </p:spTree>
  </p:cSld>
  <p:clrMapOvr>
    <a:masterClrMapping/>
  </p:clrMapOvr>
  <p:transition spd="med">
    <p:push dir="l"/>
  </p:transition>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E8A706"/>
        </a:solidFill>
      </p:bgPr>
    </p:bg>
    <p:spTree>
      <p:nvGrpSpPr>
        <p:cNvPr id="1" name=""/>
        <p:cNvGrpSpPr/>
        <p:nvPr/>
      </p:nvGrpSpPr>
      <p:grpSpPr>
        <a:xfrm>
          <a:off x="0" y="0"/>
          <a:ext cx="0" cy="0"/>
          <a:chOff x="0" y="0"/>
          <a:chExt cx="0" cy="0"/>
        </a:xfrm>
      </p:grpSpPr>
      <p:grpSp>
        <p:nvGrpSpPr>
          <p:cNvPr name="Group 2" id="2"/>
          <p:cNvGrpSpPr/>
          <p:nvPr/>
        </p:nvGrpSpPr>
        <p:grpSpPr>
          <a:xfrm rot="0">
            <a:off x="-1552560" y="3883420"/>
            <a:ext cx="20414837" cy="6953749"/>
            <a:chOff x="0" y="0"/>
            <a:chExt cx="27219783" cy="9271666"/>
          </a:xfrm>
        </p:grpSpPr>
        <p:sp>
          <p:nvSpPr>
            <p:cNvPr name="Freeform 3" id="3"/>
            <p:cNvSpPr/>
            <p:nvPr/>
          </p:nvSpPr>
          <p:spPr>
            <a:xfrm flipH="false" flipV="false" rot="0">
              <a:off x="0" y="0"/>
              <a:ext cx="11654734" cy="8836407"/>
            </a:xfrm>
            <a:custGeom>
              <a:avLst/>
              <a:gdLst/>
              <a:ahLst/>
              <a:cxnLst/>
              <a:rect r="r" b="b" t="t" l="l"/>
              <a:pathLst>
                <a:path h="8836407" w="11654734">
                  <a:moveTo>
                    <a:pt x="0" y="0"/>
                  </a:moveTo>
                  <a:lnTo>
                    <a:pt x="11654734" y="0"/>
                  </a:lnTo>
                  <a:lnTo>
                    <a:pt x="11654734" y="8836407"/>
                  </a:lnTo>
                  <a:lnTo>
                    <a:pt x="0" y="8836407"/>
                  </a:lnTo>
                  <a:lnTo>
                    <a:pt x="0" y="0"/>
                  </a:lnTo>
                  <a:close/>
                </a:path>
              </a:pathLst>
            </a:custGeom>
            <a:blipFill>
              <a:blip r:embed="rId2">
                <a:alphaModFix amt="55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7920310" y="2658034"/>
              <a:ext cx="9299473" cy="6239101"/>
            </a:xfrm>
            <a:custGeom>
              <a:avLst/>
              <a:gdLst/>
              <a:ahLst/>
              <a:cxnLst/>
              <a:rect r="r" b="b" t="t" l="l"/>
              <a:pathLst>
                <a:path h="6239101" w="9299473">
                  <a:moveTo>
                    <a:pt x="0" y="0"/>
                  </a:moveTo>
                  <a:lnTo>
                    <a:pt x="9299473" y="0"/>
                  </a:lnTo>
                  <a:lnTo>
                    <a:pt x="9299473" y="6239101"/>
                  </a:lnTo>
                  <a:lnTo>
                    <a:pt x="0" y="6239101"/>
                  </a:lnTo>
                  <a:lnTo>
                    <a:pt x="0" y="0"/>
                  </a:lnTo>
                  <a:close/>
                </a:path>
              </a:pathLst>
            </a:custGeom>
            <a:blipFill>
              <a:blip r:embed="rId4">
                <a:alphaModFix amt="53000"/>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8608014" y="3785266"/>
              <a:ext cx="8177561" cy="5486400"/>
            </a:xfrm>
            <a:custGeom>
              <a:avLst/>
              <a:gdLst/>
              <a:ahLst/>
              <a:cxnLst/>
              <a:rect r="r" b="b" t="t" l="l"/>
              <a:pathLst>
                <a:path h="5486400" w="8177561">
                  <a:moveTo>
                    <a:pt x="0" y="0"/>
                  </a:moveTo>
                  <a:lnTo>
                    <a:pt x="8177561" y="0"/>
                  </a:lnTo>
                  <a:lnTo>
                    <a:pt x="8177561" y="5486400"/>
                  </a:lnTo>
                  <a:lnTo>
                    <a:pt x="0" y="54864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47387" y="1311408"/>
              <a:ext cx="10499142" cy="7960258"/>
            </a:xfrm>
            <a:custGeom>
              <a:avLst/>
              <a:gdLst/>
              <a:ahLst/>
              <a:cxnLst/>
              <a:rect r="r" b="b" t="t" l="l"/>
              <a:pathLst>
                <a:path h="7960258" w="10499142">
                  <a:moveTo>
                    <a:pt x="0" y="0"/>
                  </a:moveTo>
                  <a:lnTo>
                    <a:pt x="10499142" y="0"/>
                  </a:lnTo>
                  <a:lnTo>
                    <a:pt x="10499142" y="7960258"/>
                  </a:lnTo>
                  <a:lnTo>
                    <a:pt x="0" y="796025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436289">
              <a:off x="2783366" y="6183583"/>
              <a:ext cx="575717" cy="1522329"/>
            </a:xfrm>
            <a:custGeom>
              <a:avLst/>
              <a:gdLst/>
              <a:ahLst/>
              <a:cxnLst/>
              <a:rect r="r" b="b" t="t" l="l"/>
              <a:pathLst>
                <a:path h="1522329" w="575717">
                  <a:moveTo>
                    <a:pt x="0" y="0"/>
                  </a:moveTo>
                  <a:lnTo>
                    <a:pt x="575717" y="0"/>
                  </a:lnTo>
                  <a:lnTo>
                    <a:pt x="575717" y="1522329"/>
                  </a:lnTo>
                  <a:lnTo>
                    <a:pt x="0" y="152232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832132">
              <a:off x="8609041" y="6183583"/>
              <a:ext cx="575717" cy="1522329"/>
            </a:xfrm>
            <a:custGeom>
              <a:avLst/>
              <a:gdLst/>
              <a:ahLst/>
              <a:cxnLst/>
              <a:rect r="r" b="b" t="t" l="l"/>
              <a:pathLst>
                <a:path h="1522329" w="575717">
                  <a:moveTo>
                    <a:pt x="0" y="0"/>
                  </a:moveTo>
                  <a:lnTo>
                    <a:pt x="575717" y="0"/>
                  </a:lnTo>
                  <a:lnTo>
                    <a:pt x="575717" y="1522329"/>
                  </a:lnTo>
                  <a:lnTo>
                    <a:pt x="0" y="152232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grpSp>
        <p:nvGrpSpPr>
          <p:cNvPr name="Group 9" id="9"/>
          <p:cNvGrpSpPr/>
          <p:nvPr/>
        </p:nvGrpSpPr>
        <p:grpSpPr>
          <a:xfrm rot="0">
            <a:off x="1471368" y="1028700"/>
            <a:ext cx="15345265" cy="8229600"/>
            <a:chOff x="0" y="0"/>
            <a:chExt cx="4041551" cy="2167467"/>
          </a:xfrm>
        </p:grpSpPr>
        <p:sp>
          <p:nvSpPr>
            <p:cNvPr name="Freeform 10" id="10"/>
            <p:cNvSpPr/>
            <p:nvPr/>
          </p:nvSpPr>
          <p:spPr>
            <a:xfrm flipH="false" flipV="false" rot="0">
              <a:off x="0" y="0"/>
              <a:ext cx="4041551" cy="2167467"/>
            </a:xfrm>
            <a:custGeom>
              <a:avLst/>
              <a:gdLst/>
              <a:ahLst/>
              <a:cxnLst/>
              <a:rect r="r" b="b" t="t" l="l"/>
              <a:pathLst>
                <a:path h="2167467" w="4041551">
                  <a:moveTo>
                    <a:pt x="25730" y="0"/>
                  </a:moveTo>
                  <a:lnTo>
                    <a:pt x="4015821" y="0"/>
                  </a:lnTo>
                  <a:cubicBezTo>
                    <a:pt x="4022645" y="0"/>
                    <a:pt x="4029189" y="2711"/>
                    <a:pt x="4034015" y="7536"/>
                  </a:cubicBezTo>
                  <a:cubicBezTo>
                    <a:pt x="4038840" y="12362"/>
                    <a:pt x="4041551" y="18906"/>
                    <a:pt x="4041551" y="25730"/>
                  </a:cubicBezTo>
                  <a:lnTo>
                    <a:pt x="4041551" y="2141737"/>
                  </a:lnTo>
                  <a:cubicBezTo>
                    <a:pt x="4041551" y="2155947"/>
                    <a:pt x="4030031" y="2167467"/>
                    <a:pt x="4015821" y="2167467"/>
                  </a:cubicBezTo>
                  <a:lnTo>
                    <a:pt x="25730" y="2167467"/>
                  </a:lnTo>
                  <a:cubicBezTo>
                    <a:pt x="18906" y="2167467"/>
                    <a:pt x="12362" y="2164756"/>
                    <a:pt x="7536" y="2159931"/>
                  </a:cubicBezTo>
                  <a:cubicBezTo>
                    <a:pt x="2711" y="2155105"/>
                    <a:pt x="0" y="2148561"/>
                    <a:pt x="0" y="2141737"/>
                  </a:cubicBezTo>
                  <a:lnTo>
                    <a:pt x="0" y="25730"/>
                  </a:lnTo>
                  <a:cubicBezTo>
                    <a:pt x="0" y="18906"/>
                    <a:pt x="2711" y="12362"/>
                    <a:pt x="7536" y="7536"/>
                  </a:cubicBezTo>
                  <a:cubicBezTo>
                    <a:pt x="12362" y="2711"/>
                    <a:pt x="18906" y="0"/>
                    <a:pt x="25730" y="0"/>
                  </a:cubicBezTo>
                  <a:close/>
                </a:path>
              </a:pathLst>
            </a:custGeom>
            <a:solidFill>
              <a:srgbClr val="B35400">
                <a:alpha val="76863"/>
              </a:srgbClr>
            </a:solidFill>
          </p:spPr>
        </p:sp>
        <p:sp>
          <p:nvSpPr>
            <p:cNvPr name="TextBox 11" id="11"/>
            <p:cNvSpPr txBox="true"/>
            <p:nvPr/>
          </p:nvSpPr>
          <p:spPr>
            <a:xfrm>
              <a:off x="0" y="-38100"/>
              <a:ext cx="4041551" cy="2205567"/>
            </a:xfrm>
            <a:prstGeom prst="rect">
              <a:avLst/>
            </a:prstGeom>
          </p:spPr>
          <p:txBody>
            <a:bodyPr anchor="ctr" rtlCol="false" tIns="50800" lIns="50800" bIns="50800" rIns="50800"/>
            <a:lstStyle/>
            <a:p>
              <a:pPr algn="ctr">
                <a:lnSpc>
                  <a:spcPts val="2659"/>
                </a:lnSpc>
                <a:spcBef>
                  <a:spcPct val="0"/>
                </a:spcBef>
              </a:pPr>
            </a:p>
          </p:txBody>
        </p:sp>
      </p:grpSp>
      <p:sp>
        <p:nvSpPr>
          <p:cNvPr name="Freeform 12" id="12"/>
          <p:cNvSpPr/>
          <p:nvPr/>
        </p:nvSpPr>
        <p:spPr>
          <a:xfrm flipH="false" flipV="false" rot="0">
            <a:off x="0" y="0"/>
            <a:ext cx="2396613" cy="2396613"/>
          </a:xfrm>
          <a:custGeom>
            <a:avLst/>
            <a:gdLst/>
            <a:ahLst/>
            <a:cxnLst/>
            <a:rect r="r" b="b" t="t" l="l"/>
            <a:pathLst>
              <a:path h="2396613" w="2396613">
                <a:moveTo>
                  <a:pt x="0" y="0"/>
                </a:moveTo>
                <a:lnTo>
                  <a:pt x="2396613" y="0"/>
                </a:lnTo>
                <a:lnTo>
                  <a:pt x="2396613" y="2396613"/>
                </a:lnTo>
                <a:lnTo>
                  <a:pt x="0" y="2396613"/>
                </a:lnTo>
                <a:lnTo>
                  <a:pt x="0" y="0"/>
                </a:lnTo>
                <a:close/>
              </a:path>
            </a:pathLst>
          </a:custGeom>
          <a:blipFill>
            <a:blip r:embed="rId8"/>
            <a:stretch>
              <a:fillRect l="-105640" t="-23315" r="-101654" b="-81175"/>
            </a:stretch>
          </a:blipFill>
        </p:spPr>
      </p:sp>
      <p:sp>
        <p:nvSpPr>
          <p:cNvPr name="TextBox 13" id="13"/>
          <p:cNvSpPr txBox="true"/>
          <p:nvPr/>
        </p:nvSpPr>
        <p:spPr>
          <a:xfrm rot="0">
            <a:off x="2905250" y="790575"/>
            <a:ext cx="12477501" cy="2126812"/>
          </a:xfrm>
          <a:prstGeom prst="rect">
            <a:avLst/>
          </a:prstGeom>
        </p:spPr>
        <p:txBody>
          <a:bodyPr anchor="t" rtlCol="false" tIns="0" lIns="0" bIns="0" rIns="0">
            <a:spAutoFit/>
          </a:bodyPr>
          <a:lstStyle/>
          <a:p>
            <a:pPr algn="ctr" marL="0" indent="0" lvl="0">
              <a:lnSpc>
                <a:spcPts val="17360"/>
              </a:lnSpc>
              <a:spcBef>
                <a:spcPct val="0"/>
              </a:spcBef>
            </a:pPr>
            <a:r>
              <a:rPr lang="en-US" sz="12400">
                <a:solidFill>
                  <a:srgbClr val="000000"/>
                </a:solidFill>
                <a:latin typeface="Norwester"/>
                <a:ea typeface="Norwester"/>
                <a:cs typeface="Norwester"/>
                <a:sym typeface="Norwester"/>
              </a:rPr>
              <a:t>Chosen Solution</a:t>
            </a:r>
          </a:p>
        </p:txBody>
      </p:sp>
      <p:sp>
        <p:nvSpPr>
          <p:cNvPr name="TextBox 14" id="14"/>
          <p:cNvSpPr txBox="true"/>
          <p:nvPr/>
        </p:nvSpPr>
        <p:spPr>
          <a:xfrm rot="0">
            <a:off x="1870720" y="3071047"/>
            <a:ext cx="14546561" cy="5643630"/>
          </a:xfrm>
          <a:prstGeom prst="rect">
            <a:avLst/>
          </a:prstGeom>
        </p:spPr>
        <p:txBody>
          <a:bodyPr anchor="t" rtlCol="false" tIns="0" lIns="0" bIns="0" rIns="0">
            <a:spAutoFit/>
          </a:bodyPr>
          <a:lstStyle/>
          <a:p>
            <a:pPr algn="l">
              <a:lnSpc>
                <a:spcPts val="4983"/>
              </a:lnSpc>
            </a:pPr>
            <a:r>
              <a:rPr lang="en-US" sz="3559">
                <a:solidFill>
                  <a:srgbClr val="000000"/>
                </a:solidFill>
                <a:latin typeface="DejaVu Serif"/>
                <a:ea typeface="DejaVu Serif"/>
                <a:cs typeface="DejaVu Serif"/>
                <a:sym typeface="DejaVu Serif"/>
              </a:rPr>
              <a:t>Archaeologists switch from expensive grippers to a </a:t>
            </a:r>
            <a:r>
              <a:rPr lang="en-US" sz="3559" u="sng">
                <a:solidFill>
                  <a:srgbClr val="000000"/>
                </a:solidFill>
                <a:latin typeface="DejaVu Serif"/>
                <a:ea typeface="DejaVu Serif"/>
                <a:cs typeface="DejaVu Serif"/>
                <a:sym typeface="DejaVu Serif"/>
              </a:rPr>
              <a:t>kit</a:t>
            </a:r>
            <a:r>
              <a:rPr lang="en-US" sz="3559">
                <a:solidFill>
                  <a:srgbClr val="000000"/>
                </a:solidFill>
                <a:latin typeface="DejaVu Serif"/>
                <a:ea typeface="DejaVu Serif"/>
                <a:cs typeface="DejaVu Serif"/>
                <a:sym typeface="DejaVu Serif"/>
              </a:rPr>
              <a:t> for them to use to assemble the grippers.</a:t>
            </a:r>
          </a:p>
          <a:p>
            <a:pPr algn="l" marL="768574" indent="-384287" lvl="1">
              <a:lnSpc>
                <a:spcPts val="4983"/>
              </a:lnSpc>
              <a:buFont typeface="Arial"/>
              <a:buChar char="•"/>
            </a:pPr>
            <a:r>
              <a:rPr lang="en-US" b="true" sz="3559" u="sng">
                <a:solidFill>
                  <a:srgbClr val="000000"/>
                </a:solidFill>
                <a:latin typeface="DejaVu Serif Bold"/>
                <a:ea typeface="DejaVu Serif Bold"/>
                <a:cs typeface="DejaVu Serif Bold"/>
                <a:sym typeface="DejaVu Serif Bold"/>
              </a:rPr>
              <a:t>Low cost</a:t>
            </a:r>
            <a:r>
              <a:rPr lang="en-US" sz="3559">
                <a:solidFill>
                  <a:srgbClr val="000000"/>
                </a:solidFill>
                <a:latin typeface="DejaVu Serif"/>
                <a:ea typeface="DejaVu Serif"/>
                <a:cs typeface="DejaVu Serif"/>
                <a:sym typeface="DejaVu Serif"/>
              </a:rPr>
              <a:t>: Cheap as there is no need for expensive industrial tools, instead </a:t>
            </a:r>
            <a:r>
              <a:rPr lang="en-US" sz="3559" u="sng">
                <a:solidFill>
                  <a:srgbClr val="000000"/>
                </a:solidFill>
                <a:latin typeface="DejaVu Serif"/>
                <a:ea typeface="DejaVu Serif"/>
                <a:cs typeface="DejaVu Serif"/>
                <a:sym typeface="DejaVu Serif"/>
              </a:rPr>
              <a:t>3D printed parts</a:t>
            </a:r>
            <a:r>
              <a:rPr lang="en-US" sz="3559">
                <a:solidFill>
                  <a:srgbClr val="000000"/>
                </a:solidFill>
                <a:latin typeface="DejaVu Serif"/>
                <a:ea typeface="DejaVu Serif"/>
                <a:cs typeface="DejaVu Serif"/>
                <a:sym typeface="DejaVu Serif"/>
              </a:rPr>
              <a:t> will suffice</a:t>
            </a:r>
          </a:p>
          <a:p>
            <a:pPr algn="l" marL="768574" indent="-384287" lvl="1">
              <a:lnSpc>
                <a:spcPts val="4983"/>
              </a:lnSpc>
              <a:buFont typeface="Arial"/>
              <a:buChar char="•"/>
            </a:pPr>
            <a:r>
              <a:rPr lang="en-US" b="true" sz="3559" u="sng">
                <a:solidFill>
                  <a:srgbClr val="000000"/>
                </a:solidFill>
                <a:latin typeface="DejaVu Serif Bold"/>
                <a:ea typeface="DejaVu Serif Bold"/>
                <a:cs typeface="DejaVu Serif Bold"/>
                <a:sym typeface="DejaVu Serif Bold"/>
              </a:rPr>
              <a:t>Easy to replace</a:t>
            </a:r>
            <a:r>
              <a:rPr lang="en-US" b="true" sz="3559">
                <a:solidFill>
                  <a:srgbClr val="000000"/>
                </a:solidFill>
                <a:latin typeface="DejaVu Serif Bold"/>
                <a:ea typeface="DejaVu Serif Bold"/>
                <a:cs typeface="DejaVu Serif Bold"/>
                <a:sym typeface="DejaVu Serif Bold"/>
              </a:rPr>
              <a:t>:</a:t>
            </a:r>
            <a:r>
              <a:rPr lang="en-US" sz="3559">
                <a:solidFill>
                  <a:srgbClr val="000000"/>
                </a:solidFill>
                <a:latin typeface="DejaVu Serif"/>
                <a:ea typeface="DejaVu Serif"/>
                <a:cs typeface="DejaVu Serif"/>
                <a:sym typeface="DejaVu Serif"/>
              </a:rPr>
              <a:t> Simple parts allow for easy replacement</a:t>
            </a:r>
          </a:p>
          <a:p>
            <a:pPr algn="l" marL="768574" indent="-384287" lvl="1">
              <a:lnSpc>
                <a:spcPts val="4983"/>
              </a:lnSpc>
              <a:buFont typeface="Arial"/>
              <a:buChar char="•"/>
            </a:pPr>
            <a:r>
              <a:rPr lang="en-US" b="true" sz="3559" u="sng">
                <a:solidFill>
                  <a:srgbClr val="000000"/>
                </a:solidFill>
                <a:latin typeface="DejaVu Serif Bold"/>
                <a:ea typeface="DejaVu Serif Bold"/>
                <a:cs typeface="DejaVu Serif Bold"/>
                <a:sym typeface="DejaVu Serif Bold"/>
              </a:rPr>
              <a:t>Fewer moving parts</a:t>
            </a:r>
            <a:r>
              <a:rPr lang="en-US" b="true" sz="3559">
                <a:solidFill>
                  <a:srgbClr val="000000"/>
                </a:solidFill>
                <a:latin typeface="DejaVu Serif Bold"/>
                <a:ea typeface="DejaVu Serif Bold"/>
                <a:cs typeface="DejaVu Serif Bold"/>
                <a:sym typeface="DejaVu Serif Bold"/>
              </a:rPr>
              <a:t>:</a:t>
            </a:r>
            <a:r>
              <a:rPr lang="en-US" sz="3559">
                <a:solidFill>
                  <a:srgbClr val="000000"/>
                </a:solidFill>
                <a:latin typeface="DejaVu Serif"/>
                <a:ea typeface="DejaVu Serif"/>
                <a:cs typeface="DejaVu Serif"/>
                <a:sym typeface="DejaVu Serif"/>
              </a:rPr>
              <a:t> Simple design prevents risk of damage to gripper</a:t>
            </a:r>
          </a:p>
          <a:p>
            <a:pPr algn="l" marL="768574" indent="-384287" lvl="1">
              <a:lnSpc>
                <a:spcPts val="4983"/>
              </a:lnSpc>
              <a:buFont typeface="Arial"/>
              <a:buChar char="•"/>
            </a:pPr>
            <a:r>
              <a:rPr lang="en-US" b="true" sz="3559" u="sng">
                <a:solidFill>
                  <a:srgbClr val="000000"/>
                </a:solidFill>
                <a:latin typeface="DejaVu Serif Bold"/>
                <a:ea typeface="DejaVu Serif Bold"/>
                <a:cs typeface="DejaVu Serif Bold"/>
                <a:sym typeface="DejaVu Serif Bold"/>
              </a:rPr>
              <a:t>Buy in bulk</a:t>
            </a:r>
            <a:r>
              <a:rPr lang="en-US" b="true" sz="3559">
                <a:solidFill>
                  <a:srgbClr val="000000"/>
                </a:solidFill>
                <a:latin typeface="DejaVu Serif Bold"/>
                <a:ea typeface="DejaVu Serif Bold"/>
                <a:cs typeface="DejaVu Serif Bold"/>
                <a:sym typeface="DejaVu Serif Bold"/>
              </a:rPr>
              <a:t>:</a:t>
            </a:r>
            <a:r>
              <a:rPr lang="en-US" sz="3559">
                <a:solidFill>
                  <a:srgbClr val="000000"/>
                </a:solidFill>
                <a:latin typeface="DejaVu Serif"/>
                <a:ea typeface="DejaVu Serif"/>
                <a:cs typeface="DejaVu Serif"/>
                <a:sym typeface="DejaVu Serif"/>
              </a:rPr>
              <a:t> Teams are able to buy our gripper kit in bulk, allowing for easy replacements.</a:t>
            </a:r>
          </a:p>
        </p:txBody>
      </p:sp>
      <p:grpSp>
        <p:nvGrpSpPr>
          <p:cNvPr name="Group 15" id="15"/>
          <p:cNvGrpSpPr/>
          <p:nvPr/>
        </p:nvGrpSpPr>
        <p:grpSpPr>
          <a:xfrm rot="0">
            <a:off x="3696271" y="9465310"/>
            <a:ext cx="9917175" cy="623788"/>
            <a:chOff x="0" y="0"/>
            <a:chExt cx="13222900" cy="831718"/>
          </a:xfrm>
        </p:grpSpPr>
        <p:grpSp>
          <p:nvGrpSpPr>
            <p:cNvPr name="Group 16" id="16"/>
            <p:cNvGrpSpPr/>
            <p:nvPr/>
          </p:nvGrpSpPr>
          <p:grpSpPr>
            <a:xfrm rot="0">
              <a:off x="0" y="0"/>
              <a:ext cx="13222900" cy="831718"/>
              <a:chOff x="0" y="0"/>
              <a:chExt cx="1867188" cy="117446"/>
            </a:xfrm>
          </p:grpSpPr>
          <p:sp>
            <p:nvSpPr>
              <p:cNvPr name="Freeform 17" id="17"/>
              <p:cNvSpPr/>
              <p:nvPr/>
            </p:nvSpPr>
            <p:spPr>
              <a:xfrm flipH="false" flipV="false" rot="0">
                <a:off x="0" y="0"/>
                <a:ext cx="1867188" cy="117446"/>
              </a:xfrm>
              <a:custGeom>
                <a:avLst/>
                <a:gdLst/>
                <a:ahLst/>
                <a:cxnLst/>
                <a:rect r="r" b="b" t="t" l="l"/>
                <a:pathLst>
                  <a:path h="117446" w="1867188">
                    <a:moveTo>
                      <a:pt x="58723" y="0"/>
                    </a:moveTo>
                    <a:lnTo>
                      <a:pt x="1808465" y="0"/>
                    </a:lnTo>
                    <a:cubicBezTo>
                      <a:pt x="1840897" y="0"/>
                      <a:pt x="1867188" y="26291"/>
                      <a:pt x="1867188" y="58723"/>
                    </a:cubicBezTo>
                    <a:lnTo>
                      <a:pt x="1867188" y="58723"/>
                    </a:lnTo>
                    <a:cubicBezTo>
                      <a:pt x="1867188" y="91155"/>
                      <a:pt x="1840897" y="117446"/>
                      <a:pt x="1808465" y="117446"/>
                    </a:cubicBezTo>
                    <a:lnTo>
                      <a:pt x="58723" y="117446"/>
                    </a:lnTo>
                    <a:cubicBezTo>
                      <a:pt x="26291" y="117446"/>
                      <a:pt x="0" y="91155"/>
                      <a:pt x="0" y="58723"/>
                    </a:cubicBezTo>
                    <a:lnTo>
                      <a:pt x="0" y="58723"/>
                    </a:lnTo>
                    <a:cubicBezTo>
                      <a:pt x="0" y="26291"/>
                      <a:pt x="26291" y="0"/>
                      <a:pt x="58723" y="0"/>
                    </a:cubicBezTo>
                    <a:close/>
                  </a:path>
                </a:pathLst>
              </a:custGeom>
              <a:solidFill>
                <a:srgbClr val="FFFFFF">
                  <a:alpha val="74902"/>
                </a:srgbClr>
              </a:solidFill>
            </p:spPr>
          </p:sp>
          <p:sp>
            <p:nvSpPr>
              <p:cNvPr name="TextBox 18" id="18"/>
              <p:cNvSpPr txBox="true"/>
              <p:nvPr/>
            </p:nvSpPr>
            <p:spPr>
              <a:xfrm>
                <a:off x="0" y="-352425"/>
                <a:ext cx="1867188" cy="469871"/>
              </a:xfrm>
              <a:prstGeom prst="rect">
                <a:avLst/>
              </a:prstGeom>
            </p:spPr>
            <p:txBody>
              <a:bodyPr anchor="ctr" rtlCol="false" tIns="50800" lIns="50800" bIns="50800" rIns="50800"/>
              <a:lstStyle/>
              <a:p>
                <a:pPr algn="ctr">
                  <a:lnSpc>
                    <a:spcPts val="25060"/>
                  </a:lnSpc>
                </a:pPr>
              </a:p>
            </p:txBody>
          </p:sp>
        </p:grpSp>
        <p:sp>
          <p:nvSpPr>
            <p:cNvPr name="TextBox 19" id="19"/>
            <p:cNvSpPr txBox="true"/>
            <p:nvPr/>
          </p:nvSpPr>
          <p:spPr>
            <a:xfrm rot="0">
              <a:off x="593146" y="2911"/>
              <a:ext cx="12629754" cy="792692"/>
            </a:xfrm>
            <a:prstGeom prst="rect">
              <a:avLst/>
            </a:prstGeom>
          </p:spPr>
          <p:txBody>
            <a:bodyPr anchor="t" rtlCol="false" tIns="0" lIns="0" bIns="0" rIns="0">
              <a:spAutoFit/>
            </a:bodyPr>
            <a:lstStyle/>
            <a:p>
              <a:pPr algn="l">
                <a:lnSpc>
                  <a:spcPts val="4900"/>
                </a:lnSpc>
              </a:pPr>
              <a:r>
                <a:rPr lang="en-US" sz="3500">
                  <a:solidFill>
                    <a:srgbClr val="000000"/>
                  </a:solidFill>
                  <a:latin typeface="DejaVu Serif"/>
                  <a:ea typeface="DejaVu Serif"/>
                  <a:cs typeface="DejaVu Serif"/>
                  <a:sym typeface="DejaVu Serif"/>
                </a:rPr>
                <a:t>See page 14 of the Innovation Design file</a:t>
              </a:r>
            </a:p>
          </p:txBody>
        </p:sp>
      </p:grpSp>
      <p:sp>
        <p:nvSpPr>
          <p:cNvPr name="Freeform 20" id="20"/>
          <p:cNvSpPr/>
          <p:nvPr/>
        </p:nvSpPr>
        <p:spPr>
          <a:xfrm flipH="false" flipV="false" rot="0">
            <a:off x="15887575" y="304804"/>
            <a:ext cx="1668240" cy="1668240"/>
          </a:xfrm>
          <a:custGeom>
            <a:avLst/>
            <a:gdLst/>
            <a:ahLst/>
            <a:cxnLst/>
            <a:rect r="r" b="b" t="t" l="l"/>
            <a:pathLst>
              <a:path h="1668240" w="1668240">
                <a:moveTo>
                  <a:pt x="0" y="0"/>
                </a:moveTo>
                <a:lnTo>
                  <a:pt x="1668240" y="0"/>
                </a:lnTo>
                <a:lnTo>
                  <a:pt x="1668240" y="1668240"/>
                </a:lnTo>
                <a:lnTo>
                  <a:pt x="0" y="1668240"/>
                </a:lnTo>
                <a:lnTo>
                  <a:pt x="0" y="0"/>
                </a:lnTo>
                <a:close/>
              </a:path>
            </a:pathLst>
          </a:custGeom>
          <a:blipFill>
            <a:blip r:embed="rId9"/>
            <a:stretch>
              <a:fillRect l="0" t="0" r="0" b="0"/>
            </a:stretch>
          </a:blipFill>
        </p:spPr>
      </p:sp>
    </p:spTree>
  </p:cSld>
  <p:clrMapOvr>
    <a:masterClrMapping/>
  </p:clrMapOvr>
  <p:transition spd="med">
    <p:push dir="l"/>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DAG175fn9Lo</dc:identifier>
  <dcterms:modified xsi:type="dcterms:W3CDTF">2011-08-01T06:04:30Z</dcterms:modified>
  <cp:revision>1</cp:revision>
  <dc:title>Innovations FLL 2025</dc:title>
</cp:coreProperties>
</file>